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13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charts/_rels/chart1.xml.rels><?xml version="1.0" encoding="UTF-8" standalone="yes"?>
<Relationships xmlns="http://schemas.openxmlformats.org/package/2006/relationships"><Relationship Id="rId3" Type="http://schemas.openxmlformats.org/officeDocument/2006/relationships/oleObject" Target="file:///\\var\folders\_t\j880d_ys6jq3mqkpvwmqh7q80000gn\T\com.microsoft.Outlook\Adoption%20&amp;%20Special%20Guardianship%20Orders%20Graph.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GB" sz="2000" b="1" dirty="0"/>
              <a:t>Adoption</a:t>
            </a:r>
            <a:r>
              <a:rPr lang="en-GB" sz="2000" b="1" baseline="0" dirty="0"/>
              <a:t> &amp; Special Guardianship Orders</a:t>
            </a:r>
            <a:endParaRPr lang="en-GB" sz="2000" b="1" dirty="0"/>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Sheet1!$E$5</c:f>
              <c:strCache>
                <c:ptCount val="1"/>
                <c:pt idx="0">
                  <c:v>Adoption</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10"/>
              <c:layout>
                <c:manualLayout>
                  <c:x val="-2.357446808510659E-2"/>
                  <c:y val="4.93516115600121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ED6-ED4B-AF47-B74624CF5CA6}"/>
                </c:ext>
              </c:extLst>
            </c:dLbl>
            <c:dLbl>
              <c:idx val="11"/>
              <c:layout>
                <c:manualLayout>
                  <c:x val="-1.9319148936170316E-2"/>
                  <c:y val="5.780827305649927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ED6-ED4B-AF47-B74624CF5CA6}"/>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Sheet1!$D$6:$D$17</c:f>
              <c:numCache>
                <c:formatCode>General</c:formatCode>
                <c:ptCount val="12"/>
                <c:pt idx="0">
                  <c:v>2009</c:v>
                </c:pt>
                <c:pt idx="1">
                  <c:v>2010</c:v>
                </c:pt>
                <c:pt idx="2">
                  <c:v>2011</c:v>
                </c:pt>
                <c:pt idx="3">
                  <c:v>2012</c:v>
                </c:pt>
                <c:pt idx="4">
                  <c:v>2013</c:v>
                </c:pt>
                <c:pt idx="5">
                  <c:v>2014</c:v>
                </c:pt>
                <c:pt idx="6">
                  <c:v>2015</c:v>
                </c:pt>
                <c:pt idx="7">
                  <c:v>2016</c:v>
                </c:pt>
                <c:pt idx="8">
                  <c:v>2017</c:v>
                </c:pt>
                <c:pt idx="9">
                  <c:v>2018</c:v>
                </c:pt>
                <c:pt idx="10">
                  <c:v>2019</c:v>
                </c:pt>
                <c:pt idx="11">
                  <c:v>2020</c:v>
                </c:pt>
              </c:numCache>
            </c:numRef>
          </c:cat>
          <c:val>
            <c:numRef>
              <c:f>Sheet1!$E$6:$E$17</c:f>
              <c:numCache>
                <c:formatCode>General</c:formatCode>
                <c:ptCount val="12"/>
                <c:pt idx="0">
                  <c:v>3330</c:v>
                </c:pt>
                <c:pt idx="1">
                  <c:v>3200</c:v>
                </c:pt>
                <c:pt idx="2">
                  <c:v>3100</c:v>
                </c:pt>
                <c:pt idx="3">
                  <c:v>3470</c:v>
                </c:pt>
                <c:pt idx="4">
                  <c:v>4010</c:v>
                </c:pt>
                <c:pt idx="5">
                  <c:v>5050</c:v>
                </c:pt>
                <c:pt idx="6">
                  <c:v>5360</c:v>
                </c:pt>
                <c:pt idx="7">
                  <c:v>4710</c:v>
                </c:pt>
                <c:pt idx="8">
                  <c:v>4370</c:v>
                </c:pt>
                <c:pt idx="9">
                  <c:v>3850</c:v>
                </c:pt>
                <c:pt idx="10">
                  <c:v>3590</c:v>
                </c:pt>
                <c:pt idx="11">
                  <c:v>3440</c:v>
                </c:pt>
              </c:numCache>
            </c:numRef>
          </c:val>
          <c:smooth val="0"/>
          <c:extLst>
            <c:ext xmlns:c16="http://schemas.microsoft.com/office/drawing/2014/chart" uri="{C3380CC4-5D6E-409C-BE32-E72D297353CC}">
              <c16:uniqueId val="{00000002-BED6-ED4B-AF47-B74624CF5CA6}"/>
            </c:ext>
          </c:extLst>
        </c:ser>
        <c:ser>
          <c:idx val="1"/>
          <c:order val="1"/>
          <c:tx>
            <c:strRef>
              <c:f>Sheet1!$F$5</c:f>
              <c:strCache>
                <c:ptCount val="1"/>
                <c:pt idx="0">
                  <c:v>Special Guardianship</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9"/>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ED6-ED4B-AF47-B74624CF5CA6}"/>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Sheet1!$D$6:$D$17</c:f>
              <c:numCache>
                <c:formatCode>General</c:formatCode>
                <c:ptCount val="12"/>
                <c:pt idx="0">
                  <c:v>2009</c:v>
                </c:pt>
                <c:pt idx="1">
                  <c:v>2010</c:v>
                </c:pt>
                <c:pt idx="2">
                  <c:v>2011</c:v>
                </c:pt>
                <c:pt idx="3">
                  <c:v>2012</c:v>
                </c:pt>
                <c:pt idx="4">
                  <c:v>2013</c:v>
                </c:pt>
                <c:pt idx="5">
                  <c:v>2014</c:v>
                </c:pt>
                <c:pt idx="6">
                  <c:v>2015</c:v>
                </c:pt>
                <c:pt idx="7">
                  <c:v>2016</c:v>
                </c:pt>
                <c:pt idx="8">
                  <c:v>2017</c:v>
                </c:pt>
                <c:pt idx="9">
                  <c:v>2018</c:v>
                </c:pt>
                <c:pt idx="10">
                  <c:v>2019</c:v>
                </c:pt>
                <c:pt idx="11">
                  <c:v>2020</c:v>
                </c:pt>
              </c:numCache>
            </c:numRef>
          </c:cat>
          <c:val>
            <c:numRef>
              <c:f>Sheet1!$F$6:$F$17</c:f>
              <c:numCache>
                <c:formatCode>General</c:formatCode>
                <c:ptCount val="12"/>
                <c:pt idx="0">
                  <c:v>1240</c:v>
                </c:pt>
                <c:pt idx="1">
                  <c:v>1290</c:v>
                </c:pt>
                <c:pt idx="2">
                  <c:v>1780</c:v>
                </c:pt>
                <c:pt idx="3">
                  <c:v>2150</c:v>
                </c:pt>
                <c:pt idx="4">
                  <c:v>2780</c:v>
                </c:pt>
                <c:pt idx="5">
                  <c:v>3360</c:v>
                </c:pt>
                <c:pt idx="6">
                  <c:v>3550</c:v>
                </c:pt>
                <c:pt idx="7">
                  <c:v>3860</c:v>
                </c:pt>
                <c:pt idx="8">
                  <c:v>3720</c:v>
                </c:pt>
                <c:pt idx="9">
                  <c:v>3460</c:v>
                </c:pt>
                <c:pt idx="10">
                  <c:v>3870</c:v>
                </c:pt>
                <c:pt idx="11">
                  <c:v>3700</c:v>
                </c:pt>
              </c:numCache>
            </c:numRef>
          </c:val>
          <c:smooth val="0"/>
          <c:extLst>
            <c:ext xmlns:c16="http://schemas.microsoft.com/office/drawing/2014/chart" uri="{C3380CC4-5D6E-409C-BE32-E72D297353CC}">
              <c16:uniqueId val="{00000004-BED6-ED4B-AF47-B74624CF5CA6}"/>
            </c:ext>
          </c:extLst>
        </c:ser>
        <c:dLbls>
          <c:showLegendKey val="0"/>
          <c:showVal val="0"/>
          <c:showCatName val="0"/>
          <c:showSerName val="0"/>
          <c:showPercent val="0"/>
          <c:showBubbleSize val="0"/>
        </c:dLbls>
        <c:marker val="1"/>
        <c:smooth val="0"/>
        <c:axId val="669432544"/>
        <c:axId val="669434176"/>
      </c:lineChart>
      <c:catAx>
        <c:axId val="6694325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669434176"/>
        <c:crosses val="autoZero"/>
        <c:auto val="1"/>
        <c:lblAlgn val="ctr"/>
        <c:lblOffset val="100"/>
        <c:noMultiLvlLbl val="0"/>
      </c:catAx>
      <c:valAx>
        <c:axId val="66943417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6694325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10" name="Shape 310"/>
          <p:cNvSpPr>
            <a:spLocks noGrp="1" noRot="1" noChangeAspect="1"/>
          </p:cNvSpPr>
          <p:nvPr>
            <p:ph type="sldImg"/>
          </p:nvPr>
        </p:nvSpPr>
        <p:spPr>
          <a:xfrm>
            <a:off x="1143000" y="685800"/>
            <a:ext cx="4572000" cy="3429000"/>
          </a:xfrm>
          <a:prstGeom prst="rect">
            <a:avLst/>
          </a:prstGeom>
        </p:spPr>
        <p:txBody>
          <a:bodyPr/>
          <a:lstStyle/>
          <a:p>
            <a:endParaRPr/>
          </a:p>
        </p:txBody>
      </p:sp>
      <p:sp>
        <p:nvSpPr>
          <p:cNvPr id="311" name="Shape 311"/>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400">
        <a:latin typeface="+mn-lt"/>
        <a:ea typeface="+mn-ea"/>
        <a:cs typeface="+mn-cs"/>
        <a:sym typeface="Arial"/>
      </a:defRPr>
    </a:lvl1pPr>
    <a:lvl2pPr indent="228600" latinLnBrk="0">
      <a:defRPr sz="1400">
        <a:latin typeface="+mn-lt"/>
        <a:ea typeface="+mn-ea"/>
        <a:cs typeface="+mn-cs"/>
        <a:sym typeface="Arial"/>
      </a:defRPr>
    </a:lvl2pPr>
    <a:lvl3pPr indent="457200" latinLnBrk="0">
      <a:defRPr sz="1400">
        <a:latin typeface="+mn-lt"/>
        <a:ea typeface="+mn-ea"/>
        <a:cs typeface="+mn-cs"/>
        <a:sym typeface="Arial"/>
      </a:defRPr>
    </a:lvl3pPr>
    <a:lvl4pPr indent="685800" latinLnBrk="0">
      <a:defRPr sz="1400">
        <a:latin typeface="+mn-lt"/>
        <a:ea typeface="+mn-ea"/>
        <a:cs typeface="+mn-cs"/>
        <a:sym typeface="Arial"/>
      </a:defRPr>
    </a:lvl4pPr>
    <a:lvl5pPr indent="914400" latinLnBrk="0">
      <a:defRPr sz="1400">
        <a:latin typeface="+mn-lt"/>
        <a:ea typeface="+mn-ea"/>
        <a:cs typeface="+mn-cs"/>
        <a:sym typeface="Arial"/>
      </a:defRPr>
    </a:lvl5pPr>
    <a:lvl6pPr indent="1143000" latinLnBrk="0">
      <a:defRPr sz="1400">
        <a:latin typeface="+mn-lt"/>
        <a:ea typeface="+mn-ea"/>
        <a:cs typeface="+mn-cs"/>
        <a:sym typeface="Arial"/>
      </a:defRPr>
    </a:lvl6pPr>
    <a:lvl7pPr indent="1371600" latinLnBrk="0">
      <a:defRPr sz="1400">
        <a:latin typeface="+mn-lt"/>
        <a:ea typeface="+mn-ea"/>
        <a:cs typeface="+mn-cs"/>
        <a:sym typeface="Arial"/>
      </a:defRPr>
    </a:lvl7pPr>
    <a:lvl8pPr indent="1600200" latinLnBrk="0">
      <a:defRPr sz="1400">
        <a:latin typeface="+mn-lt"/>
        <a:ea typeface="+mn-ea"/>
        <a:cs typeface="+mn-cs"/>
        <a:sym typeface="Arial"/>
      </a:defRPr>
    </a:lvl8pPr>
    <a:lvl9pPr indent="1828800" latinLnBrk="0">
      <a:defRPr sz="1400">
        <a:latin typeface="+mn-lt"/>
        <a:ea typeface="+mn-ea"/>
        <a:cs typeface="+mn-cs"/>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SECTION_HEADER">
    <p:spTree>
      <p:nvGrpSpPr>
        <p:cNvPr id="1" name=""/>
        <p:cNvGrpSpPr/>
        <p:nvPr/>
      </p:nvGrpSpPr>
      <p:grpSpPr>
        <a:xfrm>
          <a:off x="0" y="0"/>
          <a:ext cx="0" cy="0"/>
          <a:chOff x="0" y="0"/>
          <a:chExt cx="0" cy="0"/>
        </a:xfrm>
      </p:grpSpPr>
      <p:sp>
        <p:nvSpPr>
          <p:cNvPr id="11" name="Title Text"/>
          <p:cNvSpPr txBox="1">
            <a:spLocks noGrp="1"/>
          </p:cNvSpPr>
          <p:nvPr>
            <p:ph type="title"/>
          </p:nvPr>
        </p:nvSpPr>
        <p:spPr>
          <a:xfrm>
            <a:off x="831850" y="1709738"/>
            <a:ext cx="10515600" cy="2852737"/>
          </a:xfrm>
          <a:prstGeom prst="rect">
            <a:avLst/>
          </a:prstGeom>
        </p:spPr>
        <p:txBody>
          <a:bodyPr anchor="b"/>
          <a:lstStyle>
            <a:lvl1pPr>
              <a:defRPr sz="6000"/>
            </a:lvl1pPr>
          </a:lstStyle>
          <a:p>
            <a:r>
              <a:t>Title Text</a:t>
            </a:r>
          </a:p>
        </p:txBody>
      </p:sp>
      <p:sp>
        <p:nvSpPr>
          <p:cNvPr id="12" name="Body Level One…"/>
          <p:cNvSpPr txBox="1">
            <a:spLocks noGrp="1"/>
          </p:cNvSpPr>
          <p:nvPr>
            <p:ph type="body" sz="quarter" idx="1"/>
          </p:nvPr>
        </p:nvSpPr>
        <p:spPr>
          <a:xfrm>
            <a:off x="831850" y="4589462"/>
            <a:ext cx="10515600" cy="1500188"/>
          </a:xfrm>
          <a:prstGeom prst="rect">
            <a:avLst/>
          </a:prstGeom>
        </p:spPr>
        <p:txBody>
          <a:bodyPr/>
          <a:lstStyle>
            <a:lvl1pPr marL="228600" indent="0">
              <a:buClrTx/>
              <a:buSzTx/>
              <a:buFontTx/>
              <a:buNone/>
              <a:defRPr sz="2400">
                <a:solidFill>
                  <a:srgbClr val="888888"/>
                </a:solidFill>
              </a:defRPr>
            </a:lvl1pPr>
            <a:lvl2pPr marL="228600" indent="457200">
              <a:buClrTx/>
              <a:buSzTx/>
              <a:buFontTx/>
              <a:buNone/>
              <a:defRPr sz="2400">
                <a:solidFill>
                  <a:srgbClr val="888888"/>
                </a:solidFill>
              </a:defRPr>
            </a:lvl2pPr>
            <a:lvl3pPr marL="228600" indent="914400">
              <a:buClrTx/>
              <a:buSzTx/>
              <a:buFontTx/>
              <a:buNone/>
              <a:defRPr sz="2400">
                <a:solidFill>
                  <a:srgbClr val="888888"/>
                </a:solidFill>
              </a:defRPr>
            </a:lvl3pPr>
            <a:lvl4pPr marL="228600" indent="1371600">
              <a:buClrTx/>
              <a:buSzTx/>
              <a:buFontTx/>
              <a:buNone/>
              <a:defRPr sz="2400">
                <a:solidFill>
                  <a:srgbClr val="888888"/>
                </a:solidFill>
              </a:defRPr>
            </a:lvl4pPr>
            <a:lvl5pPr marL="228600" indent="1828800">
              <a:buClrTx/>
              <a:buSzTx/>
              <a:buFontTx/>
              <a:buNone/>
              <a:defRPr sz="24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VERTICAL_TEXT">
    <p:spTree>
      <p:nvGrpSpPr>
        <p:cNvPr id="1" name=""/>
        <p:cNvGrpSpPr/>
        <p:nvPr/>
      </p:nvGrpSpPr>
      <p:grpSpPr>
        <a:xfrm>
          <a:off x="0" y="0"/>
          <a:ext cx="0" cy="0"/>
          <a:chOff x="0" y="0"/>
          <a:chExt cx="0" cy="0"/>
        </a:xfrm>
      </p:grpSpPr>
      <p:sp>
        <p:nvSpPr>
          <p:cNvPr id="95" name="Title Text"/>
          <p:cNvSpPr txBox="1">
            <a:spLocks noGrp="1"/>
          </p:cNvSpPr>
          <p:nvPr>
            <p:ph type="title"/>
          </p:nvPr>
        </p:nvSpPr>
        <p:spPr>
          <a:prstGeom prst="rect">
            <a:avLst/>
          </a:prstGeom>
        </p:spPr>
        <p:txBody>
          <a:bodyPr/>
          <a:lstStyle/>
          <a:p>
            <a:r>
              <a:t>Title Text</a:t>
            </a:r>
          </a:p>
        </p:txBody>
      </p:sp>
      <p:sp>
        <p:nvSpPr>
          <p:cNvPr id="96" name="Body Level One…"/>
          <p:cNvSpPr txBox="1">
            <a:spLocks noGrp="1"/>
          </p:cNvSpPr>
          <p:nvPr>
            <p:ph type="body" idx="1"/>
          </p:nvPr>
        </p:nvSpPr>
        <p:spPr>
          <a:xfrm rot="5400000">
            <a:off x="3920330" y="-1256506"/>
            <a:ext cx="4351339" cy="10515601"/>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9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VERTICAL_TITLE_AND_VERTICAL_TEXT">
    <p:spTree>
      <p:nvGrpSpPr>
        <p:cNvPr id="1" name=""/>
        <p:cNvGrpSpPr/>
        <p:nvPr/>
      </p:nvGrpSpPr>
      <p:grpSpPr>
        <a:xfrm>
          <a:off x="0" y="0"/>
          <a:ext cx="0" cy="0"/>
          <a:chOff x="0" y="0"/>
          <a:chExt cx="0" cy="0"/>
        </a:xfrm>
      </p:grpSpPr>
      <p:sp>
        <p:nvSpPr>
          <p:cNvPr id="104" name="Title Text"/>
          <p:cNvSpPr txBox="1">
            <a:spLocks noGrp="1"/>
          </p:cNvSpPr>
          <p:nvPr>
            <p:ph type="title"/>
          </p:nvPr>
        </p:nvSpPr>
        <p:spPr>
          <a:xfrm rot="5400000">
            <a:off x="7133431" y="1956593"/>
            <a:ext cx="5811839" cy="2628901"/>
          </a:xfrm>
          <a:prstGeom prst="rect">
            <a:avLst/>
          </a:prstGeom>
        </p:spPr>
        <p:txBody>
          <a:bodyPr/>
          <a:lstStyle/>
          <a:p>
            <a:r>
              <a:t>Title Text</a:t>
            </a:r>
          </a:p>
        </p:txBody>
      </p:sp>
      <p:sp>
        <p:nvSpPr>
          <p:cNvPr id="105" name="Body Level One…"/>
          <p:cNvSpPr txBox="1">
            <a:spLocks noGrp="1"/>
          </p:cNvSpPr>
          <p:nvPr>
            <p:ph type="body" idx="1"/>
          </p:nvPr>
        </p:nvSpPr>
        <p:spPr>
          <a:xfrm rot="5400000">
            <a:off x="1799431" y="-596107"/>
            <a:ext cx="5811838" cy="7734301"/>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0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p:spTree>
      <p:nvGrpSpPr>
        <p:cNvPr id="1" name=""/>
        <p:cNvGrpSpPr/>
        <p:nvPr/>
      </p:nvGrpSpPr>
      <p:grpSpPr>
        <a:xfrm>
          <a:off x="0" y="0"/>
          <a:ext cx="0" cy="0"/>
          <a:chOff x="0" y="0"/>
          <a:chExt cx="0" cy="0"/>
        </a:xfrm>
      </p:grpSpPr>
      <p:sp>
        <p:nvSpPr>
          <p:cNvPr id="113" name="Title Text"/>
          <p:cNvSpPr txBox="1">
            <a:spLocks noGrp="1"/>
          </p:cNvSpPr>
          <p:nvPr>
            <p:ph type="title"/>
          </p:nvPr>
        </p:nvSpPr>
        <p:spPr>
          <a:xfrm>
            <a:off x="1524000" y="1122362"/>
            <a:ext cx="9144000" cy="2387701"/>
          </a:xfrm>
          <a:prstGeom prst="rect">
            <a:avLst/>
          </a:prstGeom>
        </p:spPr>
        <p:txBody>
          <a:bodyPr anchor="b"/>
          <a:lstStyle>
            <a:lvl1pPr algn="ctr">
              <a:defRPr sz="6000"/>
            </a:lvl1pPr>
          </a:lstStyle>
          <a:p>
            <a:r>
              <a:t>Title Text</a:t>
            </a:r>
          </a:p>
        </p:txBody>
      </p:sp>
      <p:sp>
        <p:nvSpPr>
          <p:cNvPr id="114" name="Body Level One…"/>
          <p:cNvSpPr txBox="1">
            <a:spLocks noGrp="1"/>
          </p:cNvSpPr>
          <p:nvPr>
            <p:ph type="body" sz="quarter" idx="1"/>
          </p:nvPr>
        </p:nvSpPr>
        <p:spPr>
          <a:xfrm>
            <a:off x="1524000" y="3602037"/>
            <a:ext cx="9144000" cy="1655701"/>
          </a:xfrm>
          <a:prstGeom prst="rect">
            <a:avLst/>
          </a:prstGeom>
        </p:spPr>
        <p:txBody>
          <a:bodyPr/>
          <a:lstStyle>
            <a:lvl1pPr marL="406400" indent="-355600" algn="ctr">
              <a:buClrTx/>
              <a:buSzTx/>
              <a:buFontTx/>
              <a:buNone/>
              <a:defRPr sz="2400"/>
            </a:lvl1pPr>
            <a:lvl2pPr marL="406400" indent="127000" algn="ctr">
              <a:buClrTx/>
              <a:buSzTx/>
              <a:buFontTx/>
              <a:buNone/>
              <a:defRPr sz="2400"/>
            </a:lvl2pPr>
            <a:lvl3pPr marL="406400" indent="609600" algn="ctr">
              <a:buClrTx/>
              <a:buSzTx/>
              <a:buFontTx/>
              <a:buNone/>
              <a:defRPr sz="2400"/>
            </a:lvl3pPr>
            <a:lvl4pPr marL="406400" indent="1079500" algn="ctr">
              <a:buClrTx/>
              <a:buSzTx/>
              <a:buFontTx/>
              <a:buNone/>
              <a:defRPr sz="2400"/>
            </a:lvl4pPr>
            <a:lvl5pPr marL="406400" indent="1536700" algn="ctr">
              <a:buClrTx/>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115" name="Slide Number"/>
          <p:cNvSpPr txBox="1">
            <a:spLocks noGrp="1"/>
          </p:cNvSpPr>
          <p:nvPr>
            <p:ph type="sldNum" sz="quarter" idx="2"/>
          </p:nvPr>
        </p:nvSpPr>
        <p:spPr>
          <a:xfrm>
            <a:off x="11089858" y="6404300"/>
            <a:ext cx="263942" cy="26920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OBJECT">
    <p:spTree>
      <p:nvGrpSpPr>
        <p:cNvPr id="1" name=""/>
        <p:cNvGrpSpPr/>
        <p:nvPr/>
      </p:nvGrpSpPr>
      <p:grpSpPr>
        <a:xfrm>
          <a:off x="0" y="0"/>
          <a:ext cx="0" cy="0"/>
          <a:chOff x="0" y="0"/>
          <a:chExt cx="0" cy="0"/>
        </a:xfrm>
      </p:grpSpPr>
      <p:sp>
        <p:nvSpPr>
          <p:cNvPr id="122" name="Title Text"/>
          <p:cNvSpPr txBox="1">
            <a:spLocks noGrp="1"/>
          </p:cNvSpPr>
          <p:nvPr>
            <p:ph type="title"/>
          </p:nvPr>
        </p:nvSpPr>
        <p:spPr>
          <a:xfrm>
            <a:off x="838200" y="365125"/>
            <a:ext cx="10515600" cy="1325700"/>
          </a:xfrm>
          <a:prstGeom prst="rect">
            <a:avLst/>
          </a:prstGeom>
        </p:spPr>
        <p:txBody>
          <a:bodyPr/>
          <a:lstStyle/>
          <a:p>
            <a:r>
              <a:t>Title Text</a:t>
            </a:r>
          </a:p>
        </p:txBody>
      </p:sp>
      <p:sp>
        <p:nvSpPr>
          <p:cNvPr id="123" name="Body Level One…"/>
          <p:cNvSpPr txBox="1">
            <a:spLocks noGrp="1"/>
          </p:cNvSpPr>
          <p:nvPr>
            <p:ph type="body" idx="1"/>
          </p:nvPr>
        </p:nvSpPr>
        <p:spPr>
          <a:xfrm>
            <a:off x="838200" y="1825625"/>
            <a:ext cx="10515600" cy="4351200"/>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24" name="Slide Number"/>
          <p:cNvSpPr txBox="1">
            <a:spLocks noGrp="1"/>
          </p:cNvSpPr>
          <p:nvPr>
            <p:ph type="sldNum" sz="quarter" idx="2"/>
          </p:nvPr>
        </p:nvSpPr>
        <p:spPr>
          <a:xfrm>
            <a:off x="11089858" y="6404300"/>
            <a:ext cx="263942" cy="26920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SECTION_HEADER">
    <p:spTree>
      <p:nvGrpSpPr>
        <p:cNvPr id="1" name=""/>
        <p:cNvGrpSpPr/>
        <p:nvPr/>
      </p:nvGrpSpPr>
      <p:grpSpPr>
        <a:xfrm>
          <a:off x="0" y="0"/>
          <a:ext cx="0" cy="0"/>
          <a:chOff x="0" y="0"/>
          <a:chExt cx="0" cy="0"/>
        </a:xfrm>
      </p:grpSpPr>
      <p:sp>
        <p:nvSpPr>
          <p:cNvPr id="131" name="Title Text"/>
          <p:cNvSpPr txBox="1">
            <a:spLocks noGrp="1"/>
          </p:cNvSpPr>
          <p:nvPr>
            <p:ph type="title"/>
          </p:nvPr>
        </p:nvSpPr>
        <p:spPr>
          <a:xfrm>
            <a:off x="831850" y="1709738"/>
            <a:ext cx="10515600" cy="2852700"/>
          </a:xfrm>
          <a:prstGeom prst="rect">
            <a:avLst/>
          </a:prstGeom>
        </p:spPr>
        <p:txBody>
          <a:bodyPr anchor="b"/>
          <a:lstStyle>
            <a:lvl1pPr>
              <a:defRPr sz="6000"/>
            </a:lvl1pPr>
          </a:lstStyle>
          <a:p>
            <a:r>
              <a:t>Title Text</a:t>
            </a:r>
          </a:p>
        </p:txBody>
      </p:sp>
      <p:sp>
        <p:nvSpPr>
          <p:cNvPr id="132" name="Body Level One…"/>
          <p:cNvSpPr txBox="1">
            <a:spLocks noGrp="1"/>
          </p:cNvSpPr>
          <p:nvPr>
            <p:ph type="body" sz="quarter" idx="1"/>
          </p:nvPr>
        </p:nvSpPr>
        <p:spPr>
          <a:xfrm>
            <a:off x="831850" y="4589462"/>
            <a:ext cx="10515600" cy="1500301"/>
          </a:xfrm>
          <a:prstGeom prst="rect">
            <a:avLst/>
          </a:prstGeom>
        </p:spPr>
        <p:txBody>
          <a:bodyPr/>
          <a:lstStyle>
            <a:lvl1pPr marL="228600" indent="0">
              <a:buClrTx/>
              <a:buSzTx/>
              <a:buFontTx/>
              <a:buNone/>
              <a:defRPr sz="2400">
                <a:solidFill>
                  <a:srgbClr val="888888"/>
                </a:solidFill>
              </a:defRPr>
            </a:lvl1pPr>
            <a:lvl2pPr marL="228600" indent="457200">
              <a:buClrTx/>
              <a:buSzTx/>
              <a:buFontTx/>
              <a:buNone/>
              <a:defRPr sz="2400">
                <a:solidFill>
                  <a:srgbClr val="888888"/>
                </a:solidFill>
              </a:defRPr>
            </a:lvl2pPr>
            <a:lvl3pPr marL="228600" indent="914400">
              <a:buClrTx/>
              <a:buSzTx/>
              <a:buFontTx/>
              <a:buNone/>
              <a:defRPr sz="2400">
                <a:solidFill>
                  <a:srgbClr val="888888"/>
                </a:solidFill>
              </a:defRPr>
            </a:lvl3pPr>
            <a:lvl4pPr marL="228600" indent="1371600">
              <a:buClrTx/>
              <a:buSzTx/>
              <a:buFontTx/>
              <a:buNone/>
              <a:defRPr sz="2400">
                <a:solidFill>
                  <a:srgbClr val="888888"/>
                </a:solidFill>
              </a:defRPr>
            </a:lvl4pPr>
            <a:lvl5pPr marL="228600" indent="1828800">
              <a:buClrTx/>
              <a:buSzTx/>
              <a:buFontTx/>
              <a:buNone/>
              <a:defRPr sz="24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133" name="Slide Number"/>
          <p:cNvSpPr txBox="1">
            <a:spLocks noGrp="1"/>
          </p:cNvSpPr>
          <p:nvPr>
            <p:ph type="sldNum" sz="quarter" idx="2"/>
          </p:nvPr>
        </p:nvSpPr>
        <p:spPr>
          <a:xfrm>
            <a:off x="11089858" y="6404300"/>
            <a:ext cx="263942" cy="26920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TWO_OBJECTS_WITH_TEXT">
    <p:spTree>
      <p:nvGrpSpPr>
        <p:cNvPr id="1" name=""/>
        <p:cNvGrpSpPr/>
        <p:nvPr/>
      </p:nvGrpSpPr>
      <p:grpSpPr>
        <a:xfrm>
          <a:off x="0" y="0"/>
          <a:ext cx="0" cy="0"/>
          <a:chOff x="0" y="0"/>
          <a:chExt cx="0" cy="0"/>
        </a:xfrm>
      </p:grpSpPr>
      <p:sp>
        <p:nvSpPr>
          <p:cNvPr id="140" name="Title Text"/>
          <p:cNvSpPr txBox="1">
            <a:spLocks noGrp="1"/>
          </p:cNvSpPr>
          <p:nvPr>
            <p:ph type="title"/>
          </p:nvPr>
        </p:nvSpPr>
        <p:spPr>
          <a:xfrm>
            <a:off x="839787" y="365125"/>
            <a:ext cx="10515601" cy="1325700"/>
          </a:xfrm>
          <a:prstGeom prst="rect">
            <a:avLst/>
          </a:prstGeom>
        </p:spPr>
        <p:txBody>
          <a:bodyPr/>
          <a:lstStyle/>
          <a:p>
            <a:r>
              <a:t>Title Text</a:t>
            </a:r>
          </a:p>
        </p:txBody>
      </p:sp>
      <p:sp>
        <p:nvSpPr>
          <p:cNvPr id="141" name="Body Level One…"/>
          <p:cNvSpPr txBox="1">
            <a:spLocks noGrp="1"/>
          </p:cNvSpPr>
          <p:nvPr>
            <p:ph type="body" sz="quarter" idx="1"/>
          </p:nvPr>
        </p:nvSpPr>
        <p:spPr>
          <a:xfrm>
            <a:off x="839787" y="1681163"/>
            <a:ext cx="5157901" cy="823801"/>
          </a:xfrm>
          <a:prstGeom prst="rect">
            <a:avLst/>
          </a:prstGeom>
        </p:spPr>
        <p:txBody>
          <a:bodyPr anchor="b"/>
          <a:lstStyle>
            <a:lvl1pPr marL="228600" indent="0">
              <a:buClrTx/>
              <a:buSzTx/>
              <a:buFontTx/>
              <a:buNone/>
              <a:defRPr sz="2400" b="1"/>
            </a:lvl1pPr>
            <a:lvl2pPr marL="228600" indent="457200">
              <a:buClrTx/>
              <a:buSzTx/>
              <a:buFontTx/>
              <a:buNone/>
              <a:defRPr sz="2400" b="1"/>
            </a:lvl2pPr>
            <a:lvl3pPr marL="228600" indent="914400">
              <a:buClrTx/>
              <a:buSzTx/>
              <a:buFontTx/>
              <a:buNone/>
              <a:defRPr sz="2400" b="1"/>
            </a:lvl3pPr>
            <a:lvl4pPr marL="228600" indent="1371600">
              <a:buClrTx/>
              <a:buSzTx/>
              <a:buFontTx/>
              <a:buNone/>
              <a:defRPr sz="2400" b="1"/>
            </a:lvl4pPr>
            <a:lvl5pPr marL="228600" indent="1828800">
              <a:buClrTx/>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142" name="Google Shape;107;gcc97d97200_0_113"/>
          <p:cNvSpPr txBox="1">
            <a:spLocks noGrp="1"/>
          </p:cNvSpPr>
          <p:nvPr>
            <p:ph type="body" sz="half" idx="13"/>
          </p:nvPr>
        </p:nvSpPr>
        <p:spPr>
          <a:xfrm>
            <a:off x="839788" y="2505075"/>
            <a:ext cx="5157900" cy="3684600"/>
          </a:xfrm>
          <a:prstGeom prst="rect">
            <a:avLst/>
          </a:prstGeom>
        </p:spPr>
        <p:txBody>
          <a:bodyPr/>
          <a:lstStyle/>
          <a:p>
            <a:endParaRPr/>
          </a:p>
        </p:txBody>
      </p:sp>
      <p:sp>
        <p:nvSpPr>
          <p:cNvPr id="143" name="Google Shape;108;gcc97d97200_0_113"/>
          <p:cNvSpPr txBox="1">
            <a:spLocks noGrp="1"/>
          </p:cNvSpPr>
          <p:nvPr>
            <p:ph type="body" sz="quarter" idx="14"/>
          </p:nvPr>
        </p:nvSpPr>
        <p:spPr>
          <a:xfrm>
            <a:off x="6172200" y="1681163"/>
            <a:ext cx="5183100" cy="823801"/>
          </a:xfrm>
          <a:prstGeom prst="rect">
            <a:avLst/>
          </a:prstGeom>
        </p:spPr>
        <p:txBody>
          <a:bodyPr anchor="b"/>
          <a:lstStyle/>
          <a:p>
            <a:pPr marL="228600" indent="0">
              <a:buClrTx/>
              <a:buSzTx/>
              <a:buFontTx/>
              <a:buNone/>
              <a:defRPr sz="2400" b="1"/>
            </a:pPr>
            <a:endParaRPr/>
          </a:p>
        </p:txBody>
      </p:sp>
      <p:sp>
        <p:nvSpPr>
          <p:cNvPr id="144" name="Google Shape;109;gcc97d97200_0_113"/>
          <p:cNvSpPr txBox="1">
            <a:spLocks noGrp="1"/>
          </p:cNvSpPr>
          <p:nvPr>
            <p:ph type="body" sz="half" idx="15"/>
          </p:nvPr>
        </p:nvSpPr>
        <p:spPr>
          <a:xfrm>
            <a:off x="6172200" y="2505075"/>
            <a:ext cx="5183100" cy="3684600"/>
          </a:xfrm>
          <a:prstGeom prst="rect">
            <a:avLst/>
          </a:prstGeom>
        </p:spPr>
        <p:txBody>
          <a:bodyPr/>
          <a:lstStyle/>
          <a:p>
            <a:endParaRPr/>
          </a:p>
        </p:txBody>
      </p:sp>
      <p:sp>
        <p:nvSpPr>
          <p:cNvPr id="145" name="Slide Number"/>
          <p:cNvSpPr txBox="1">
            <a:spLocks noGrp="1"/>
          </p:cNvSpPr>
          <p:nvPr>
            <p:ph type="sldNum" sz="quarter" idx="2"/>
          </p:nvPr>
        </p:nvSpPr>
        <p:spPr>
          <a:xfrm>
            <a:off x="11089858" y="6404300"/>
            <a:ext cx="263942" cy="26920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TWO_OBJECTS">
    <p:spTree>
      <p:nvGrpSpPr>
        <p:cNvPr id="1" name=""/>
        <p:cNvGrpSpPr/>
        <p:nvPr/>
      </p:nvGrpSpPr>
      <p:grpSpPr>
        <a:xfrm>
          <a:off x="0" y="0"/>
          <a:ext cx="0" cy="0"/>
          <a:chOff x="0" y="0"/>
          <a:chExt cx="0" cy="0"/>
        </a:xfrm>
      </p:grpSpPr>
      <p:sp>
        <p:nvSpPr>
          <p:cNvPr id="152" name="Title Text"/>
          <p:cNvSpPr txBox="1">
            <a:spLocks noGrp="1"/>
          </p:cNvSpPr>
          <p:nvPr>
            <p:ph type="title"/>
          </p:nvPr>
        </p:nvSpPr>
        <p:spPr>
          <a:xfrm>
            <a:off x="838200" y="365125"/>
            <a:ext cx="10515600" cy="1325700"/>
          </a:xfrm>
          <a:prstGeom prst="rect">
            <a:avLst/>
          </a:prstGeom>
        </p:spPr>
        <p:txBody>
          <a:bodyPr/>
          <a:lstStyle/>
          <a:p>
            <a:r>
              <a:t>Title Text</a:t>
            </a:r>
          </a:p>
        </p:txBody>
      </p:sp>
      <p:sp>
        <p:nvSpPr>
          <p:cNvPr id="153" name="Body Level One…"/>
          <p:cNvSpPr txBox="1">
            <a:spLocks noGrp="1"/>
          </p:cNvSpPr>
          <p:nvPr>
            <p:ph type="body" sz="half" idx="1"/>
          </p:nvPr>
        </p:nvSpPr>
        <p:spPr>
          <a:xfrm>
            <a:off x="838200" y="1825625"/>
            <a:ext cx="5181600" cy="4351200"/>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54" name="Google Shape;116;gcc97d97200_0_122"/>
          <p:cNvSpPr txBox="1">
            <a:spLocks noGrp="1"/>
          </p:cNvSpPr>
          <p:nvPr>
            <p:ph type="body" sz="half" idx="13"/>
          </p:nvPr>
        </p:nvSpPr>
        <p:spPr>
          <a:xfrm>
            <a:off x="6172200" y="1825625"/>
            <a:ext cx="5181600" cy="4351200"/>
          </a:xfrm>
          <a:prstGeom prst="rect">
            <a:avLst/>
          </a:prstGeom>
        </p:spPr>
        <p:txBody>
          <a:bodyPr/>
          <a:lstStyle/>
          <a:p>
            <a:endParaRPr/>
          </a:p>
        </p:txBody>
      </p:sp>
      <p:sp>
        <p:nvSpPr>
          <p:cNvPr id="155" name="Slide Number"/>
          <p:cNvSpPr txBox="1">
            <a:spLocks noGrp="1"/>
          </p:cNvSpPr>
          <p:nvPr>
            <p:ph type="sldNum" sz="quarter" idx="2"/>
          </p:nvPr>
        </p:nvSpPr>
        <p:spPr>
          <a:xfrm>
            <a:off x="11089858" y="6404300"/>
            <a:ext cx="263942" cy="26920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TITLE_ONLY">
    <p:spTree>
      <p:nvGrpSpPr>
        <p:cNvPr id="1" name=""/>
        <p:cNvGrpSpPr/>
        <p:nvPr/>
      </p:nvGrpSpPr>
      <p:grpSpPr>
        <a:xfrm>
          <a:off x="0" y="0"/>
          <a:ext cx="0" cy="0"/>
          <a:chOff x="0" y="0"/>
          <a:chExt cx="0" cy="0"/>
        </a:xfrm>
      </p:grpSpPr>
      <p:sp>
        <p:nvSpPr>
          <p:cNvPr id="162" name="Title Text"/>
          <p:cNvSpPr txBox="1">
            <a:spLocks noGrp="1"/>
          </p:cNvSpPr>
          <p:nvPr>
            <p:ph type="title"/>
          </p:nvPr>
        </p:nvSpPr>
        <p:spPr>
          <a:xfrm>
            <a:off x="838200" y="365125"/>
            <a:ext cx="10515600" cy="1325700"/>
          </a:xfrm>
          <a:prstGeom prst="rect">
            <a:avLst/>
          </a:prstGeom>
        </p:spPr>
        <p:txBody>
          <a:bodyPr/>
          <a:lstStyle/>
          <a:p>
            <a:r>
              <a:t>Title Text</a:t>
            </a:r>
          </a:p>
        </p:txBody>
      </p:sp>
      <p:sp>
        <p:nvSpPr>
          <p:cNvPr id="163" name="Slide Number"/>
          <p:cNvSpPr txBox="1">
            <a:spLocks noGrp="1"/>
          </p:cNvSpPr>
          <p:nvPr>
            <p:ph type="sldNum" sz="quarter" idx="2"/>
          </p:nvPr>
        </p:nvSpPr>
        <p:spPr>
          <a:xfrm>
            <a:off x="11089858" y="6404300"/>
            <a:ext cx="263942" cy="26920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70" name="Slide Number"/>
          <p:cNvSpPr txBox="1">
            <a:spLocks noGrp="1"/>
          </p:cNvSpPr>
          <p:nvPr>
            <p:ph type="sldNum" sz="quarter" idx="2"/>
          </p:nvPr>
        </p:nvSpPr>
        <p:spPr>
          <a:xfrm>
            <a:off x="11089858" y="6404300"/>
            <a:ext cx="263942" cy="26920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name="OBJECT_WITH_CAPTION_TEXT">
    <p:spTree>
      <p:nvGrpSpPr>
        <p:cNvPr id="1" name=""/>
        <p:cNvGrpSpPr/>
        <p:nvPr/>
      </p:nvGrpSpPr>
      <p:grpSpPr>
        <a:xfrm>
          <a:off x="0" y="0"/>
          <a:ext cx="0" cy="0"/>
          <a:chOff x="0" y="0"/>
          <a:chExt cx="0" cy="0"/>
        </a:xfrm>
      </p:grpSpPr>
      <p:sp>
        <p:nvSpPr>
          <p:cNvPr id="177" name="Title Text"/>
          <p:cNvSpPr txBox="1">
            <a:spLocks noGrp="1"/>
          </p:cNvSpPr>
          <p:nvPr>
            <p:ph type="title"/>
          </p:nvPr>
        </p:nvSpPr>
        <p:spPr>
          <a:xfrm>
            <a:off x="839787" y="457200"/>
            <a:ext cx="3932101" cy="1600200"/>
          </a:xfrm>
          <a:prstGeom prst="rect">
            <a:avLst/>
          </a:prstGeom>
        </p:spPr>
        <p:txBody>
          <a:bodyPr anchor="b"/>
          <a:lstStyle>
            <a:lvl1pPr>
              <a:defRPr sz="3200"/>
            </a:lvl1pPr>
          </a:lstStyle>
          <a:p>
            <a:r>
              <a:t>Title Text</a:t>
            </a:r>
          </a:p>
        </p:txBody>
      </p:sp>
      <p:sp>
        <p:nvSpPr>
          <p:cNvPr id="178" name="Body Level One…"/>
          <p:cNvSpPr txBox="1">
            <a:spLocks noGrp="1"/>
          </p:cNvSpPr>
          <p:nvPr>
            <p:ph type="body" sz="half" idx="1"/>
          </p:nvPr>
        </p:nvSpPr>
        <p:spPr>
          <a:xfrm>
            <a:off x="5183187" y="987425"/>
            <a:ext cx="6172201" cy="4873500"/>
          </a:xfrm>
          <a:prstGeom prst="rect">
            <a:avLst/>
          </a:prstGeom>
        </p:spPr>
        <p:txBody>
          <a:bodyPr/>
          <a:lstStyle>
            <a:lvl1pPr indent="-431800">
              <a:buSzPts val="3200"/>
              <a:defRPr sz="3200"/>
            </a:lvl1pPr>
            <a:lvl2pPr marL="972457" indent="-464457">
              <a:buSzPts val="3200"/>
              <a:defRPr sz="3200"/>
            </a:lvl2pPr>
            <a:lvl3pPr marL="1498600" indent="-508000">
              <a:buSzPts val="3200"/>
              <a:defRPr sz="3200"/>
            </a:lvl3pPr>
            <a:lvl4pPr marL="2042160" indent="-568960">
              <a:buSzPts val="3200"/>
              <a:defRPr sz="3200"/>
            </a:lvl4pPr>
            <a:lvl5pPr marL="2499360" indent="-568960">
              <a:buSzPts val="3200"/>
              <a:defRPr sz="3200"/>
            </a:lvl5pPr>
          </a:lstStyle>
          <a:p>
            <a:r>
              <a:t>Body Level One</a:t>
            </a:r>
          </a:p>
          <a:p>
            <a:pPr lvl="1"/>
            <a:r>
              <a:t>Body Level Two</a:t>
            </a:r>
          </a:p>
          <a:p>
            <a:pPr lvl="2"/>
            <a:r>
              <a:t>Body Level Three</a:t>
            </a:r>
          </a:p>
          <a:p>
            <a:pPr lvl="3"/>
            <a:r>
              <a:t>Body Level Four</a:t>
            </a:r>
          </a:p>
          <a:p>
            <a:pPr lvl="4"/>
            <a:r>
              <a:t>Body Level Five</a:t>
            </a:r>
          </a:p>
        </p:txBody>
      </p:sp>
      <p:sp>
        <p:nvSpPr>
          <p:cNvPr id="179" name="Google Shape;132;gcc97d97200_0_138"/>
          <p:cNvSpPr txBox="1">
            <a:spLocks noGrp="1"/>
          </p:cNvSpPr>
          <p:nvPr>
            <p:ph type="body" sz="quarter" idx="13"/>
          </p:nvPr>
        </p:nvSpPr>
        <p:spPr>
          <a:xfrm>
            <a:off x="839788" y="2057400"/>
            <a:ext cx="3932100" cy="3811500"/>
          </a:xfrm>
          <a:prstGeom prst="rect">
            <a:avLst/>
          </a:prstGeom>
        </p:spPr>
        <p:txBody>
          <a:bodyPr/>
          <a:lstStyle/>
          <a:p>
            <a:pPr marL="228600" indent="0">
              <a:buClrTx/>
              <a:buSzTx/>
              <a:buFontTx/>
              <a:buNone/>
              <a:defRPr sz="1600"/>
            </a:pPr>
            <a:endParaRPr/>
          </a:p>
        </p:txBody>
      </p:sp>
      <p:sp>
        <p:nvSpPr>
          <p:cNvPr id="180" name="Slide Number"/>
          <p:cNvSpPr txBox="1">
            <a:spLocks noGrp="1"/>
          </p:cNvSpPr>
          <p:nvPr>
            <p:ph type="sldNum" sz="quarter" idx="2"/>
          </p:nvPr>
        </p:nvSpPr>
        <p:spPr>
          <a:xfrm>
            <a:off x="11089858" y="6404300"/>
            <a:ext cx="263942" cy="26920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OBJEC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tx">
  <p:cSld name="PICTURE_WITH_CAPTION_TEXT">
    <p:spTree>
      <p:nvGrpSpPr>
        <p:cNvPr id="1" name=""/>
        <p:cNvGrpSpPr/>
        <p:nvPr/>
      </p:nvGrpSpPr>
      <p:grpSpPr>
        <a:xfrm>
          <a:off x="0" y="0"/>
          <a:ext cx="0" cy="0"/>
          <a:chOff x="0" y="0"/>
          <a:chExt cx="0" cy="0"/>
        </a:xfrm>
      </p:grpSpPr>
      <p:sp>
        <p:nvSpPr>
          <p:cNvPr id="187" name="Title Text"/>
          <p:cNvSpPr txBox="1">
            <a:spLocks noGrp="1"/>
          </p:cNvSpPr>
          <p:nvPr>
            <p:ph type="title"/>
          </p:nvPr>
        </p:nvSpPr>
        <p:spPr>
          <a:xfrm>
            <a:off x="839787" y="457200"/>
            <a:ext cx="3932101" cy="1600200"/>
          </a:xfrm>
          <a:prstGeom prst="rect">
            <a:avLst/>
          </a:prstGeom>
        </p:spPr>
        <p:txBody>
          <a:bodyPr anchor="b"/>
          <a:lstStyle>
            <a:lvl1pPr>
              <a:defRPr sz="3200"/>
            </a:lvl1pPr>
          </a:lstStyle>
          <a:p>
            <a:r>
              <a:t>Title Text</a:t>
            </a:r>
          </a:p>
        </p:txBody>
      </p:sp>
      <p:sp>
        <p:nvSpPr>
          <p:cNvPr id="188" name="Google Shape;138;gcc97d97200_0_145"/>
          <p:cNvSpPr>
            <a:spLocks noGrp="1"/>
          </p:cNvSpPr>
          <p:nvPr>
            <p:ph type="pic" sz="half" idx="13"/>
          </p:nvPr>
        </p:nvSpPr>
        <p:spPr>
          <a:xfrm>
            <a:off x="5183187" y="987425"/>
            <a:ext cx="6172201" cy="4873500"/>
          </a:xfrm>
          <a:prstGeom prst="rect">
            <a:avLst/>
          </a:prstGeom>
        </p:spPr>
        <p:txBody>
          <a:bodyPr lIns="91439" tIns="45719" rIns="91439" bIns="45719">
            <a:noAutofit/>
          </a:bodyPr>
          <a:lstStyle/>
          <a:p>
            <a:endParaRPr/>
          </a:p>
        </p:txBody>
      </p:sp>
      <p:sp>
        <p:nvSpPr>
          <p:cNvPr id="189" name="Body Level One…"/>
          <p:cNvSpPr txBox="1">
            <a:spLocks noGrp="1"/>
          </p:cNvSpPr>
          <p:nvPr>
            <p:ph type="body" sz="quarter" idx="1"/>
          </p:nvPr>
        </p:nvSpPr>
        <p:spPr>
          <a:xfrm>
            <a:off x="839787" y="2057400"/>
            <a:ext cx="3932101" cy="3811500"/>
          </a:xfrm>
          <a:prstGeom prst="rect">
            <a:avLst/>
          </a:prstGeom>
        </p:spPr>
        <p:txBody>
          <a:bodyPr/>
          <a:lstStyle>
            <a:lvl1pPr marL="228600" indent="0">
              <a:buClrTx/>
              <a:buSzTx/>
              <a:buFontTx/>
              <a:buNone/>
              <a:defRPr sz="1600"/>
            </a:lvl1pPr>
            <a:lvl2pPr marL="228600" indent="457200">
              <a:buClrTx/>
              <a:buSzTx/>
              <a:buFontTx/>
              <a:buNone/>
              <a:defRPr sz="1600"/>
            </a:lvl2pPr>
            <a:lvl3pPr marL="228600" indent="914400">
              <a:buClrTx/>
              <a:buSzTx/>
              <a:buFontTx/>
              <a:buNone/>
              <a:defRPr sz="1600"/>
            </a:lvl3pPr>
            <a:lvl4pPr marL="228600" indent="1371600">
              <a:buClrTx/>
              <a:buSzTx/>
              <a:buFontTx/>
              <a:buNone/>
              <a:defRPr sz="1600"/>
            </a:lvl4pPr>
            <a:lvl5pPr marL="228600" indent="1828800">
              <a:buClrTx/>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190" name="Slide Number"/>
          <p:cNvSpPr txBox="1">
            <a:spLocks noGrp="1"/>
          </p:cNvSpPr>
          <p:nvPr>
            <p:ph type="sldNum" sz="quarter" idx="2"/>
          </p:nvPr>
        </p:nvSpPr>
        <p:spPr>
          <a:xfrm>
            <a:off x="11089858" y="6404300"/>
            <a:ext cx="263942" cy="26920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type="tx">
  <p:cSld name="VERTICAL_TEXT">
    <p:spTree>
      <p:nvGrpSpPr>
        <p:cNvPr id="1" name=""/>
        <p:cNvGrpSpPr/>
        <p:nvPr/>
      </p:nvGrpSpPr>
      <p:grpSpPr>
        <a:xfrm>
          <a:off x="0" y="0"/>
          <a:ext cx="0" cy="0"/>
          <a:chOff x="0" y="0"/>
          <a:chExt cx="0" cy="0"/>
        </a:xfrm>
      </p:grpSpPr>
      <p:sp>
        <p:nvSpPr>
          <p:cNvPr id="197" name="Title Text"/>
          <p:cNvSpPr txBox="1">
            <a:spLocks noGrp="1"/>
          </p:cNvSpPr>
          <p:nvPr>
            <p:ph type="title"/>
          </p:nvPr>
        </p:nvSpPr>
        <p:spPr>
          <a:xfrm>
            <a:off x="838200" y="365125"/>
            <a:ext cx="10515600" cy="1325700"/>
          </a:xfrm>
          <a:prstGeom prst="rect">
            <a:avLst/>
          </a:prstGeom>
        </p:spPr>
        <p:txBody>
          <a:bodyPr/>
          <a:lstStyle/>
          <a:p>
            <a:r>
              <a:t>Title Text</a:t>
            </a:r>
          </a:p>
        </p:txBody>
      </p:sp>
      <p:sp>
        <p:nvSpPr>
          <p:cNvPr id="198" name="Body Level One…"/>
          <p:cNvSpPr txBox="1">
            <a:spLocks noGrp="1"/>
          </p:cNvSpPr>
          <p:nvPr>
            <p:ph type="body" idx="1"/>
          </p:nvPr>
        </p:nvSpPr>
        <p:spPr>
          <a:xfrm rot="5400000">
            <a:off x="3920399" y="-1256576"/>
            <a:ext cx="4351201" cy="10515601"/>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99" name="Slide Number"/>
          <p:cNvSpPr txBox="1">
            <a:spLocks noGrp="1"/>
          </p:cNvSpPr>
          <p:nvPr>
            <p:ph type="sldNum" sz="quarter" idx="2"/>
          </p:nvPr>
        </p:nvSpPr>
        <p:spPr>
          <a:xfrm>
            <a:off x="11089858" y="6404300"/>
            <a:ext cx="263942" cy="26920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type="tx">
  <p:cSld name="VERTICAL_TITLE_AND_VERTICAL_TEXT">
    <p:spTree>
      <p:nvGrpSpPr>
        <p:cNvPr id="1" name=""/>
        <p:cNvGrpSpPr/>
        <p:nvPr/>
      </p:nvGrpSpPr>
      <p:grpSpPr>
        <a:xfrm>
          <a:off x="0" y="0"/>
          <a:ext cx="0" cy="0"/>
          <a:chOff x="0" y="0"/>
          <a:chExt cx="0" cy="0"/>
        </a:xfrm>
      </p:grpSpPr>
      <p:sp>
        <p:nvSpPr>
          <p:cNvPr id="206" name="Title Text"/>
          <p:cNvSpPr txBox="1">
            <a:spLocks noGrp="1"/>
          </p:cNvSpPr>
          <p:nvPr>
            <p:ph type="title"/>
          </p:nvPr>
        </p:nvSpPr>
        <p:spPr>
          <a:xfrm rot="5400000">
            <a:off x="7133400" y="1956624"/>
            <a:ext cx="5811901" cy="2628901"/>
          </a:xfrm>
          <a:prstGeom prst="rect">
            <a:avLst/>
          </a:prstGeom>
        </p:spPr>
        <p:txBody>
          <a:bodyPr/>
          <a:lstStyle/>
          <a:p>
            <a:r>
              <a:t>Title Text</a:t>
            </a:r>
          </a:p>
        </p:txBody>
      </p:sp>
      <p:sp>
        <p:nvSpPr>
          <p:cNvPr id="207" name="Body Level One…"/>
          <p:cNvSpPr txBox="1">
            <a:spLocks noGrp="1"/>
          </p:cNvSpPr>
          <p:nvPr>
            <p:ph type="body" idx="1"/>
          </p:nvPr>
        </p:nvSpPr>
        <p:spPr>
          <a:xfrm rot="5400000">
            <a:off x="1799400" y="-596076"/>
            <a:ext cx="5811900" cy="7734301"/>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08" name="Slide Number"/>
          <p:cNvSpPr txBox="1">
            <a:spLocks noGrp="1"/>
          </p:cNvSpPr>
          <p:nvPr>
            <p:ph type="sldNum" sz="quarter" idx="2"/>
          </p:nvPr>
        </p:nvSpPr>
        <p:spPr>
          <a:xfrm>
            <a:off x="11089858" y="6404300"/>
            <a:ext cx="263942" cy="26920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type="tx">
  <p:cSld name="TITLE">
    <p:spTree>
      <p:nvGrpSpPr>
        <p:cNvPr id="1" name=""/>
        <p:cNvGrpSpPr/>
        <p:nvPr/>
      </p:nvGrpSpPr>
      <p:grpSpPr>
        <a:xfrm>
          <a:off x="0" y="0"/>
          <a:ext cx="0" cy="0"/>
          <a:chOff x="0" y="0"/>
          <a:chExt cx="0" cy="0"/>
        </a:xfrm>
      </p:grpSpPr>
      <p:sp>
        <p:nvSpPr>
          <p:cNvPr id="215" name="Title Text"/>
          <p:cNvSpPr txBox="1">
            <a:spLocks noGrp="1"/>
          </p:cNvSpPr>
          <p:nvPr>
            <p:ph type="title"/>
          </p:nvPr>
        </p:nvSpPr>
        <p:spPr>
          <a:xfrm>
            <a:off x="415611" y="992767"/>
            <a:ext cx="11360701" cy="2736901"/>
          </a:xfrm>
          <a:prstGeom prst="rect">
            <a:avLst/>
          </a:prstGeom>
        </p:spPr>
        <p:txBody>
          <a:bodyPr lIns="121899" tIns="121899" rIns="121899" bIns="121899" anchor="b"/>
          <a:lstStyle>
            <a:lvl1pPr algn="ctr">
              <a:lnSpc>
                <a:spcPct val="100000"/>
              </a:lnSpc>
              <a:defRPr sz="6900">
                <a:latin typeface="+mn-lt"/>
                <a:ea typeface="+mn-ea"/>
                <a:cs typeface="+mn-cs"/>
                <a:sym typeface="Arial"/>
              </a:defRPr>
            </a:lvl1pPr>
          </a:lstStyle>
          <a:p>
            <a:r>
              <a:t>Title Text</a:t>
            </a:r>
          </a:p>
        </p:txBody>
      </p:sp>
      <p:sp>
        <p:nvSpPr>
          <p:cNvPr id="216" name="Body Level One…"/>
          <p:cNvSpPr txBox="1">
            <a:spLocks noGrp="1"/>
          </p:cNvSpPr>
          <p:nvPr>
            <p:ph type="body" sz="quarter" idx="1"/>
          </p:nvPr>
        </p:nvSpPr>
        <p:spPr>
          <a:xfrm>
            <a:off x="415600" y="3778832"/>
            <a:ext cx="11360701" cy="1056901"/>
          </a:xfrm>
          <a:prstGeom prst="rect">
            <a:avLst/>
          </a:prstGeom>
        </p:spPr>
        <p:txBody>
          <a:bodyPr lIns="121899" tIns="121899" rIns="121899" bIns="121899"/>
          <a:lstStyle>
            <a:lvl1pPr marL="381000" indent="-304800" algn="ctr">
              <a:lnSpc>
                <a:spcPct val="100000"/>
              </a:lnSpc>
              <a:spcBef>
                <a:spcPts val="0"/>
              </a:spcBef>
              <a:buClrTx/>
              <a:buSzTx/>
              <a:buFontTx/>
              <a:buNone/>
              <a:defRPr sz="3700">
                <a:solidFill>
                  <a:srgbClr val="595959"/>
                </a:solidFill>
                <a:latin typeface="+mn-lt"/>
                <a:ea typeface="+mn-ea"/>
                <a:cs typeface="+mn-cs"/>
                <a:sym typeface="Arial"/>
              </a:defRPr>
            </a:lvl1pPr>
            <a:lvl2pPr marL="381000" indent="184150" algn="ctr">
              <a:lnSpc>
                <a:spcPct val="100000"/>
              </a:lnSpc>
              <a:spcBef>
                <a:spcPts val="0"/>
              </a:spcBef>
              <a:buClrTx/>
              <a:buSzTx/>
              <a:buFontTx/>
              <a:buNone/>
              <a:defRPr sz="3700">
                <a:solidFill>
                  <a:srgbClr val="595959"/>
                </a:solidFill>
                <a:latin typeface="+mn-lt"/>
                <a:ea typeface="+mn-ea"/>
                <a:cs typeface="+mn-cs"/>
                <a:sym typeface="Arial"/>
              </a:defRPr>
            </a:lvl2pPr>
            <a:lvl3pPr marL="381000" indent="641350" algn="ctr">
              <a:lnSpc>
                <a:spcPct val="100000"/>
              </a:lnSpc>
              <a:spcBef>
                <a:spcPts val="0"/>
              </a:spcBef>
              <a:buClrTx/>
              <a:buSzTx/>
              <a:buFontTx/>
              <a:buNone/>
              <a:defRPr sz="3700">
                <a:solidFill>
                  <a:srgbClr val="595959"/>
                </a:solidFill>
                <a:latin typeface="+mn-lt"/>
                <a:ea typeface="+mn-ea"/>
                <a:cs typeface="+mn-cs"/>
                <a:sym typeface="Arial"/>
              </a:defRPr>
            </a:lvl3pPr>
            <a:lvl4pPr marL="381000" indent="1098550" algn="ctr">
              <a:lnSpc>
                <a:spcPct val="100000"/>
              </a:lnSpc>
              <a:spcBef>
                <a:spcPts val="0"/>
              </a:spcBef>
              <a:buClrTx/>
              <a:buSzTx/>
              <a:buFontTx/>
              <a:buNone/>
              <a:defRPr sz="3700">
                <a:solidFill>
                  <a:srgbClr val="595959"/>
                </a:solidFill>
                <a:latin typeface="+mn-lt"/>
                <a:ea typeface="+mn-ea"/>
                <a:cs typeface="+mn-cs"/>
                <a:sym typeface="Arial"/>
              </a:defRPr>
            </a:lvl4pPr>
            <a:lvl5pPr marL="381000" indent="1555750" algn="ctr">
              <a:lnSpc>
                <a:spcPct val="100000"/>
              </a:lnSpc>
              <a:spcBef>
                <a:spcPts val="0"/>
              </a:spcBef>
              <a:buClrTx/>
              <a:buSzTx/>
              <a:buFontTx/>
              <a:buNone/>
              <a:defRPr sz="3700">
                <a:solidFill>
                  <a:srgbClr val="595959"/>
                </a:solidFill>
                <a:latin typeface="+mn-lt"/>
                <a:ea typeface="+mn-ea"/>
                <a:cs typeface="+mn-cs"/>
                <a:sym typeface="Arial"/>
              </a:defRPr>
            </a:lvl5pPr>
          </a:lstStyle>
          <a:p>
            <a:r>
              <a:t>Body Level One</a:t>
            </a:r>
          </a:p>
          <a:p>
            <a:pPr lvl="1"/>
            <a:r>
              <a:t>Body Level Two</a:t>
            </a:r>
          </a:p>
          <a:p>
            <a:pPr lvl="2"/>
            <a:r>
              <a:t>Body Level Three</a:t>
            </a:r>
          </a:p>
          <a:p>
            <a:pPr lvl="3"/>
            <a:r>
              <a:t>Body Level Four</a:t>
            </a:r>
          </a:p>
          <a:p>
            <a:pPr lvl="4"/>
            <a:r>
              <a:t>Body Level Five</a:t>
            </a:r>
          </a:p>
        </p:txBody>
      </p:sp>
      <p:sp>
        <p:nvSpPr>
          <p:cNvPr id="217" name="Slide Number"/>
          <p:cNvSpPr txBox="1">
            <a:spLocks noGrp="1"/>
          </p:cNvSpPr>
          <p:nvPr>
            <p:ph type="sldNum" sz="quarter" idx="2"/>
          </p:nvPr>
        </p:nvSpPr>
        <p:spPr>
          <a:xfrm>
            <a:off x="11588168" y="6265522"/>
            <a:ext cx="440142" cy="428900"/>
          </a:xfrm>
          <a:prstGeom prst="rect">
            <a:avLst/>
          </a:prstGeom>
        </p:spPr>
        <p:txBody>
          <a:bodyPr lIns="121899" tIns="121899" rIns="121899" bIns="121899">
            <a:normAutofit/>
          </a:bodyPr>
          <a:lstStyle>
            <a:lvl1pPr>
              <a:defRPr sz="1300">
                <a:solidFill>
                  <a:srgbClr val="595959"/>
                </a:solidFill>
                <a:latin typeface="+mn-lt"/>
                <a:ea typeface="+mn-ea"/>
                <a:cs typeface="+mn-cs"/>
                <a:sym typeface="Arial"/>
              </a:defRPr>
            </a:lvl1pPr>
          </a:lstStyle>
          <a:p>
            <a:fld id="{86CB4B4D-7CA3-9044-876B-883B54F8677D}" type="slidenum">
              <a:t>‹#›</a:t>
            </a:fld>
            <a:endParaRPr/>
          </a:p>
        </p:txBody>
      </p:sp>
    </p:spTree>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type="tx">
  <p:cSld name="SECTION_HEADER">
    <p:spTree>
      <p:nvGrpSpPr>
        <p:cNvPr id="1" name=""/>
        <p:cNvGrpSpPr/>
        <p:nvPr/>
      </p:nvGrpSpPr>
      <p:grpSpPr>
        <a:xfrm>
          <a:off x="0" y="0"/>
          <a:ext cx="0" cy="0"/>
          <a:chOff x="0" y="0"/>
          <a:chExt cx="0" cy="0"/>
        </a:xfrm>
      </p:grpSpPr>
      <p:sp>
        <p:nvSpPr>
          <p:cNvPr id="224" name="Title Text"/>
          <p:cNvSpPr txBox="1">
            <a:spLocks noGrp="1"/>
          </p:cNvSpPr>
          <p:nvPr>
            <p:ph type="title"/>
          </p:nvPr>
        </p:nvSpPr>
        <p:spPr>
          <a:xfrm>
            <a:off x="415600" y="2867799"/>
            <a:ext cx="11360701" cy="1122301"/>
          </a:xfrm>
          <a:prstGeom prst="rect">
            <a:avLst/>
          </a:prstGeom>
        </p:spPr>
        <p:txBody>
          <a:bodyPr lIns="121899" tIns="121899" rIns="121899" bIns="121899"/>
          <a:lstStyle>
            <a:lvl1pPr algn="ctr">
              <a:lnSpc>
                <a:spcPct val="100000"/>
              </a:lnSpc>
              <a:defRPr sz="4800">
                <a:latin typeface="+mn-lt"/>
                <a:ea typeface="+mn-ea"/>
                <a:cs typeface="+mn-cs"/>
                <a:sym typeface="Arial"/>
              </a:defRPr>
            </a:lvl1pPr>
          </a:lstStyle>
          <a:p>
            <a:r>
              <a:t>Title Text</a:t>
            </a:r>
          </a:p>
        </p:txBody>
      </p:sp>
      <p:sp>
        <p:nvSpPr>
          <p:cNvPr id="225" name="Slide Number"/>
          <p:cNvSpPr txBox="1">
            <a:spLocks noGrp="1"/>
          </p:cNvSpPr>
          <p:nvPr>
            <p:ph type="sldNum" sz="quarter" idx="2"/>
          </p:nvPr>
        </p:nvSpPr>
        <p:spPr>
          <a:xfrm>
            <a:off x="11588168" y="6265522"/>
            <a:ext cx="440142" cy="428900"/>
          </a:xfrm>
          <a:prstGeom prst="rect">
            <a:avLst/>
          </a:prstGeom>
        </p:spPr>
        <p:txBody>
          <a:bodyPr lIns="121899" tIns="121899" rIns="121899" bIns="121899">
            <a:normAutofit/>
          </a:bodyPr>
          <a:lstStyle>
            <a:lvl1pPr>
              <a:defRPr sz="1300">
                <a:solidFill>
                  <a:srgbClr val="595959"/>
                </a:solidFill>
                <a:latin typeface="+mn-lt"/>
                <a:ea typeface="+mn-ea"/>
                <a:cs typeface="+mn-cs"/>
                <a:sym typeface="Arial"/>
              </a:defRPr>
            </a:lvl1pPr>
          </a:lstStyle>
          <a:p>
            <a:fld id="{86CB4B4D-7CA3-9044-876B-883B54F8677D}" type="slidenum">
              <a:t>‹#›</a:t>
            </a:fld>
            <a:endParaRPr/>
          </a:p>
        </p:txBody>
      </p:sp>
    </p:spTree>
  </p:cSld>
  <p:clrMapOvr>
    <a:masterClrMapping/>
  </p:clrMapOvr>
  <p:transition spd="med"/>
</p:sldLayout>
</file>

<file path=ppt/slideLayouts/slideLayout25.xml><?xml version="1.0" encoding="utf-8"?>
<p:sldLayout xmlns:a="http://schemas.openxmlformats.org/drawingml/2006/main" xmlns:r="http://schemas.openxmlformats.org/officeDocument/2006/relationships" xmlns:p="http://schemas.openxmlformats.org/presentationml/2006/main" type="tx">
  <p:cSld name="TITLE_AND_BODY">
    <p:spTree>
      <p:nvGrpSpPr>
        <p:cNvPr id="1" name=""/>
        <p:cNvGrpSpPr/>
        <p:nvPr/>
      </p:nvGrpSpPr>
      <p:grpSpPr>
        <a:xfrm>
          <a:off x="0" y="0"/>
          <a:ext cx="0" cy="0"/>
          <a:chOff x="0" y="0"/>
          <a:chExt cx="0" cy="0"/>
        </a:xfrm>
      </p:grpSpPr>
      <p:sp>
        <p:nvSpPr>
          <p:cNvPr id="232" name="Title Text"/>
          <p:cNvSpPr txBox="1">
            <a:spLocks noGrp="1"/>
          </p:cNvSpPr>
          <p:nvPr>
            <p:ph type="title"/>
          </p:nvPr>
        </p:nvSpPr>
        <p:spPr>
          <a:xfrm>
            <a:off x="415600" y="593366"/>
            <a:ext cx="11360701" cy="763501"/>
          </a:xfrm>
          <a:prstGeom prst="rect">
            <a:avLst/>
          </a:prstGeom>
        </p:spPr>
        <p:txBody>
          <a:bodyPr lIns="121899" tIns="121899" rIns="121899" bIns="121899" anchor="t"/>
          <a:lstStyle>
            <a:lvl1pPr>
              <a:lnSpc>
                <a:spcPct val="100000"/>
              </a:lnSpc>
              <a:defRPr sz="3700">
                <a:latin typeface="+mn-lt"/>
                <a:ea typeface="+mn-ea"/>
                <a:cs typeface="+mn-cs"/>
                <a:sym typeface="Arial"/>
              </a:defRPr>
            </a:lvl1pPr>
          </a:lstStyle>
          <a:p>
            <a:r>
              <a:t>Title Text</a:t>
            </a:r>
          </a:p>
        </p:txBody>
      </p:sp>
      <p:sp>
        <p:nvSpPr>
          <p:cNvPr id="233" name="Body Level One…"/>
          <p:cNvSpPr txBox="1">
            <a:spLocks noGrp="1"/>
          </p:cNvSpPr>
          <p:nvPr>
            <p:ph type="body" idx="1"/>
          </p:nvPr>
        </p:nvSpPr>
        <p:spPr>
          <a:xfrm>
            <a:off x="415600" y="1536633"/>
            <a:ext cx="11360701" cy="4555200"/>
          </a:xfrm>
          <a:prstGeom prst="rect">
            <a:avLst/>
          </a:prstGeom>
        </p:spPr>
        <p:txBody>
          <a:bodyPr lIns="121899" tIns="121899" rIns="121899" bIns="121899"/>
          <a:lstStyle>
            <a:lvl1pPr indent="-381000">
              <a:lnSpc>
                <a:spcPct val="115000"/>
              </a:lnSpc>
              <a:spcBef>
                <a:spcPts val="0"/>
              </a:spcBef>
              <a:buClr>
                <a:srgbClr val="595959"/>
              </a:buClr>
              <a:buSzPts val="2400"/>
              <a:buChar char="●"/>
              <a:defRPr sz="2400">
                <a:solidFill>
                  <a:srgbClr val="595959"/>
                </a:solidFill>
                <a:latin typeface="+mn-lt"/>
                <a:ea typeface="+mn-ea"/>
                <a:cs typeface="+mn-cs"/>
                <a:sym typeface="Arial"/>
              </a:defRPr>
            </a:lvl1pPr>
            <a:lvl2pPr marL="1006307" indent="-441157">
              <a:lnSpc>
                <a:spcPct val="115000"/>
              </a:lnSpc>
              <a:spcBef>
                <a:spcPts val="0"/>
              </a:spcBef>
              <a:buClr>
                <a:srgbClr val="595959"/>
              </a:buClr>
              <a:buSzPts val="2400"/>
              <a:buChar char="○"/>
              <a:defRPr sz="2400">
                <a:solidFill>
                  <a:srgbClr val="595959"/>
                </a:solidFill>
                <a:latin typeface="+mn-lt"/>
                <a:ea typeface="+mn-ea"/>
                <a:cs typeface="+mn-cs"/>
                <a:sym typeface="Arial"/>
              </a:defRPr>
            </a:lvl2pPr>
            <a:lvl3pPr marL="1463507" indent="-441157">
              <a:lnSpc>
                <a:spcPct val="115000"/>
              </a:lnSpc>
              <a:spcBef>
                <a:spcPts val="0"/>
              </a:spcBef>
              <a:buClr>
                <a:srgbClr val="595959"/>
              </a:buClr>
              <a:buSzPts val="2400"/>
              <a:buChar char="■"/>
              <a:defRPr sz="2400">
                <a:solidFill>
                  <a:srgbClr val="595959"/>
                </a:solidFill>
                <a:latin typeface="+mn-lt"/>
                <a:ea typeface="+mn-ea"/>
                <a:cs typeface="+mn-cs"/>
                <a:sym typeface="Arial"/>
              </a:defRPr>
            </a:lvl3pPr>
            <a:lvl4pPr marL="1920707" indent="-441157">
              <a:lnSpc>
                <a:spcPct val="115000"/>
              </a:lnSpc>
              <a:spcBef>
                <a:spcPts val="0"/>
              </a:spcBef>
              <a:buClr>
                <a:srgbClr val="595959"/>
              </a:buClr>
              <a:buSzPts val="2400"/>
              <a:buChar char="●"/>
              <a:defRPr sz="2400">
                <a:solidFill>
                  <a:srgbClr val="595959"/>
                </a:solidFill>
                <a:latin typeface="+mn-lt"/>
                <a:ea typeface="+mn-ea"/>
                <a:cs typeface="+mn-cs"/>
                <a:sym typeface="Arial"/>
              </a:defRPr>
            </a:lvl4pPr>
            <a:lvl5pPr marL="2377907" indent="-441157">
              <a:lnSpc>
                <a:spcPct val="115000"/>
              </a:lnSpc>
              <a:spcBef>
                <a:spcPts val="0"/>
              </a:spcBef>
              <a:buClr>
                <a:srgbClr val="595959"/>
              </a:buClr>
              <a:buSzPts val="2400"/>
              <a:buChar char="○"/>
              <a:defRPr sz="2400">
                <a:solidFill>
                  <a:srgbClr val="595959"/>
                </a:solidFill>
                <a:latin typeface="+mn-lt"/>
                <a:ea typeface="+mn-ea"/>
                <a:cs typeface="+mn-cs"/>
                <a:sym typeface="Arial"/>
              </a:defRPr>
            </a:lvl5pPr>
          </a:lstStyle>
          <a:p>
            <a:r>
              <a:t>Body Level One</a:t>
            </a:r>
          </a:p>
          <a:p>
            <a:pPr lvl="1"/>
            <a:r>
              <a:t>Body Level Two</a:t>
            </a:r>
          </a:p>
          <a:p>
            <a:pPr lvl="2"/>
            <a:r>
              <a:t>Body Level Three</a:t>
            </a:r>
          </a:p>
          <a:p>
            <a:pPr lvl="3"/>
            <a:r>
              <a:t>Body Level Four</a:t>
            </a:r>
          </a:p>
          <a:p>
            <a:pPr lvl="4"/>
            <a:r>
              <a:t>Body Level Five</a:t>
            </a:r>
          </a:p>
        </p:txBody>
      </p:sp>
      <p:sp>
        <p:nvSpPr>
          <p:cNvPr id="234" name="Slide Number"/>
          <p:cNvSpPr txBox="1">
            <a:spLocks noGrp="1"/>
          </p:cNvSpPr>
          <p:nvPr>
            <p:ph type="sldNum" sz="quarter" idx="2"/>
          </p:nvPr>
        </p:nvSpPr>
        <p:spPr>
          <a:xfrm>
            <a:off x="11588168" y="6265522"/>
            <a:ext cx="440142" cy="428900"/>
          </a:xfrm>
          <a:prstGeom prst="rect">
            <a:avLst/>
          </a:prstGeom>
        </p:spPr>
        <p:txBody>
          <a:bodyPr lIns="121899" tIns="121899" rIns="121899" bIns="121899">
            <a:normAutofit/>
          </a:bodyPr>
          <a:lstStyle>
            <a:lvl1pPr>
              <a:defRPr sz="1300">
                <a:solidFill>
                  <a:srgbClr val="595959"/>
                </a:solidFill>
                <a:latin typeface="+mn-lt"/>
                <a:ea typeface="+mn-ea"/>
                <a:cs typeface="+mn-cs"/>
                <a:sym typeface="Arial"/>
              </a:defRPr>
            </a:lvl1pPr>
          </a:lstStyle>
          <a:p>
            <a:fld id="{86CB4B4D-7CA3-9044-876B-883B54F8677D}" type="slidenum">
              <a:t>‹#›</a:t>
            </a:fld>
            <a:endParaRPr/>
          </a:p>
        </p:txBody>
      </p:sp>
    </p:spTree>
  </p:cSld>
  <p:clrMapOvr>
    <a:masterClrMapping/>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type="tx">
  <p:cSld name="TITLE_AND_TWO_COLUMNS">
    <p:spTree>
      <p:nvGrpSpPr>
        <p:cNvPr id="1" name=""/>
        <p:cNvGrpSpPr/>
        <p:nvPr/>
      </p:nvGrpSpPr>
      <p:grpSpPr>
        <a:xfrm>
          <a:off x="0" y="0"/>
          <a:ext cx="0" cy="0"/>
          <a:chOff x="0" y="0"/>
          <a:chExt cx="0" cy="0"/>
        </a:xfrm>
      </p:grpSpPr>
      <p:sp>
        <p:nvSpPr>
          <p:cNvPr id="241" name="Title Text"/>
          <p:cNvSpPr txBox="1">
            <a:spLocks noGrp="1"/>
          </p:cNvSpPr>
          <p:nvPr>
            <p:ph type="title"/>
          </p:nvPr>
        </p:nvSpPr>
        <p:spPr>
          <a:xfrm>
            <a:off x="415600" y="593366"/>
            <a:ext cx="11360701" cy="763501"/>
          </a:xfrm>
          <a:prstGeom prst="rect">
            <a:avLst/>
          </a:prstGeom>
        </p:spPr>
        <p:txBody>
          <a:bodyPr lIns="121899" tIns="121899" rIns="121899" bIns="121899" anchor="t"/>
          <a:lstStyle>
            <a:lvl1pPr>
              <a:lnSpc>
                <a:spcPct val="100000"/>
              </a:lnSpc>
              <a:defRPr sz="3700">
                <a:latin typeface="+mn-lt"/>
                <a:ea typeface="+mn-ea"/>
                <a:cs typeface="+mn-cs"/>
                <a:sym typeface="Arial"/>
              </a:defRPr>
            </a:lvl1pPr>
          </a:lstStyle>
          <a:p>
            <a:r>
              <a:t>Title Text</a:t>
            </a:r>
          </a:p>
        </p:txBody>
      </p:sp>
      <p:sp>
        <p:nvSpPr>
          <p:cNvPr id="242" name="Body Level One…"/>
          <p:cNvSpPr txBox="1">
            <a:spLocks noGrp="1"/>
          </p:cNvSpPr>
          <p:nvPr>
            <p:ph type="body" sz="half" idx="1"/>
          </p:nvPr>
        </p:nvSpPr>
        <p:spPr>
          <a:xfrm>
            <a:off x="415600" y="1536633"/>
            <a:ext cx="5333101" cy="4555200"/>
          </a:xfrm>
          <a:prstGeom prst="rect">
            <a:avLst/>
          </a:prstGeom>
        </p:spPr>
        <p:txBody>
          <a:bodyPr lIns="121899" tIns="121899" rIns="121899" bIns="121899"/>
          <a:lstStyle>
            <a:lvl1pPr indent="-349250">
              <a:lnSpc>
                <a:spcPct val="115000"/>
              </a:lnSpc>
              <a:spcBef>
                <a:spcPts val="0"/>
              </a:spcBef>
              <a:buClr>
                <a:srgbClr val="595959"/>
              </a:buClr>
              <a:buSzPts val="1900"/>
              <a:buChar char="●"/>
              <a:defRPr sz="1900">
                <a:solidFill>
                  <a:srgbClr val="595959"/>
                </a:solidFill>
                <a:latin typeface="+mn-lt"/>
                <a:ea typeface="+mn-ea"/>
                <a:cs typeface="+mn-cs"/>
                <a:sym typeface="Arial"/>
              </a:defRPr>
            </a:lvl1pPr>
            <a:lvl2pPr marL="976312" indent="-392112">
              <a:lnSpc>
                <a:spcPct val="115000"/>
              </a:lnSpc>
              <a:spcBef>
                <a:spcPts val="0"/>
              </a:spcBef>
              <a:buClr>
                <a:srgbClr val="595959"/>
              </a:buClr>
              <a:buSzPts val="1900"/>
              <a:buChar char="○"/>
              <a:defRPr sz="1900">
                <a:solidFill>
                  <a:srgbClr val="595959"/>
                </a:solidFill>
                <a:latin typeface="+mn-lt"/>
                <a:ea typeface="+mn-ea"/>
                <a:cs typeface="+mn-cs"/>
                <a:sym typeface="Arial"/>
              </a:defRPr>
            </a:lvl2pPr>
            <a:lvl3pPr marL="1433512" indent="-392112">
              <a:lnSpc>
                <a:spcPct val="115000"/>
              </a:lnSpc>
              <a:spcBef>
                <a:spcPts val="0"/>
              </a:spcBef>
              <a:buClr>
                <a:srgbClr val="595959"/>
              </a:buClr>
              <a:buSzPts val="1900"/>
              <a:buChar char="■"/>
              <a:defRPr sz="1900">
                <a:solidFill>
                  <a:srgbClr val="595959"/>
                </a:solidFill>
                <a:latin typeface="+mn-lt"/>
                <a:ea typeface="+mn-ea"/>
                <a:cs typeface="+mn-cs"/>
                <a:sym typeface="Arial"/>
              </a:defRPr>
            </a:lvl3pPr>
            <a:lvl4pPr marL="1890712" indent="-392112">
              <a:lnSpc>
                <a:spcPct val="115000"/>
              </a:lnSpc>
              <a:spcBef>
                <a:spcPts val="0"/>
              </a:spcBef>
              <a:buClr>
                <a:srgbClr val="595959"/>
              </a:buClr>
              <a:buSzPts val="1900"/>
              <a:buChar char="●"/>
              <a:defRPr sz="1900">
                <a:solidFill>
                  <a:srgbClr val="595959"/>
                </a:solidFill>
                <a:latin typeface="+mn-lt"/>
                <a:ea typeface="+mn-ea"/>
                <a:cs typeface="+mn-cs"/>
                <a:sym typeface="Arial"/>
              </a:defRPr>
            </a:lvl4pPr>
            <a:lvl5pPr marL="2347912" indent="-392112">
              <a:lnSpc>
                <a:spcPct val="115000"/>
              </a:lnSpc>
              <a:spcBef>
                <a:spcPts val="0"/>
              </a:spcBef>
              <a:buClr>
                <a:srgbClr val="595959"/>
              </a:buClr>
              <a:buSzPts val="1900"/>
              <a:buChar char="○"/>
              <a:defRPr sz="1900">
                <a:solidFill>
                  <a:srgbClr val="595959"/>
                </a:solidFill>
                <a:latin typeface="+mn-lt"/>
                <a:ea typeface="+mn-ea"/>
                <a:cs typeface="+mn-cs"/>
                <a:sym typeface="Arial"/>
              </a:defRPr>
            </a:lvl5pPr>
          </a:lstStyle>
          <a:p>
            <a:r>
              <a:t>Body Level One</a:t>
            </a:r>
          </a:p>
          <a:p>
            <a:pPr lvl="1"/>
            <a:r>
              <a:t>Body Level Two</a:t>
            </a:r>
          </a:p>
          <a:p>
            <a:pPr lvl="2"/>
            <a:r>
              <a:t>Body Level Three</a:t>
            </a:r>
          </a:p>
          <a:p>
            <a:pPr lvl="3"/>
            <a:r>
              <a:t>Body Level Four</a:t>
            </a:r>
          </a:p>
          <a:p>
            <a:pPr lvl="4"/>
            <a:r>
              <a:t>Body Level Five</a:t>
            </a:r>
          </a:p>
        </p:txBody>
      </p:sp>
      <p:sp>
        <p:nvSpPr>
          <p:cNvPr id="243" name="Google Shape;173;gcc97d97200_0_356"/>
          <p:cNvSpPr txBox="1">
            <a:spLocks noGrp="1"/>
          </p:cNvSpPr>
          <p:nvPr>
            <p:ph type="body" sz="half" idx="13"/>
          </p:nvPr>
        </p:nvSpPr>
        <p:spPr>
          <a:xfrm>
            <a:off x="6443200" y="1536632"/>
            <a:ext cx="5333101" cy="4555202"/>
          </a:xfrm>
          <a:prstGeom prst="rect">
            <a:avLst/>
          </a:prstGeom>
        </p:spPr>
        <p:txBody>
          <a:bodyPr lIns="121899" tIns="121899" rIns="121899" bIns="121899"/>
          <a:lstStyle/>
          <a:p>
            <a:pPr indent="-349250">
              <a:lnSpc>
                <a:spcPct val="115000"/>
              </a:lnSpc>
              <a:spcBef>
                <a:spcPts val="0"/>
              </a:spcBef>
              <a:buClr>
                <a:srgbClr val="595959"/>
              </a:buClr>
              <a:buSzPts val="1900"/>
              <a:buChar char="●"/>
              <a:defRPr sz="1900">
                <a:solidFill>
                  <a:srgbClr val="595959"/>
                </a:solidFill>
                <a:latin typeface="+mn-lt"/>
                <a:ea typeface="+mn-ea"/>
                <a:cs typeface="+mn-cs"/>
                <a:sym typeface="Arial"/>
              </a:defRPr>
            </a:pPr>
            <a:endParaRPr/>
          </a:p>
        </p:txBody>
      </p:sp>
      <p:sp>
        <p:nvSpPr>
          <p:cNvPr id="244" name="Slide Number"/>
          <p:cNvSpPr txBox="1">
            <a:spLocks noGrp="1"/>
          </p:cNvSpPr>
          <p:nvPr>
            <p:ph type="sldNum" sz="quarter" idx="2"/>
          </p:nvPr>
        </p:nvSpPr>
        <p:spPr>
          <a:xfrm>
            <a:off x="11588168" y="6265522"/>
            <a:ext cx="440142" cy="428900"/>
          </a:xfrm>
          <a:prstGeom prst="rect">
            <a:avLst/>
          </a:prstGeom>
        </p:spPr>
        <p:txBody>
          <a:bodyPr lIns="121899" tIns="121899" rIns="121899" bIns="121899">
            <a:normAutofit/>
          </a:bodyPr>
          <a:lstStyle>
            <a:lvl1pPr>
              <a:defRPr sz="1300">
                <a:solidFill>
                  <a:srgbClr val="595959"/>
                </a:solidFill>
                <a:latin typeface="+mn-lt"/>
                <a:ea typeface="+mn-ea"/>
                <a:cs typeface="+mn-cs"/>
                <a:sym typeface="Arial"/>
              </a:defRPr>
            </a:lvl1pPr>
          </a:lstStyle>
          <a:p>
            <a:fld id="{86CB4B4D-7CA3-9044-876B-883B54F8677D}" type="slidenum">
              <a:t>‹#›</a:t>
            </a:fld>
            <a:endParaRPr/>
          </a:p>
        </p:txBody>
      </p:sp>
    </p:spTree>
  </p:cSld>
  <p:clrMapOvr>
    <a:masterClrMapping/>
  </p:clrMapOvr>
  <p:transition spd="med"/>
</p:sldLayout>
</file>

<file path=ppt/slideLayouts/slideLayout27.xml><?xml version="1.0" encoding="utf-8"?>
<p:sldLayout xmlns:a="http://schemas.openxmlformats.org/drawingml/2006/main" xmlns:r="http://schemas.openxmlformats.org/officeDocument/2006/relationships" xmlns:p="http://schemas.openxmlformats.org/presentationml/2006/main" type="tx">
  <p:cSld name="TITLE_ONLY">
    <p:spTree>
      <p:nvGrpSpPr>
        <p:cNvPr id="1" name=""/>
        <p:cNvGrpSpPr/>
        <p:nvPr/>
      </p:nvGrpSpPr>
      <p:grpSpPr>
        <a:xfrm>
          <a:off x="0" y="0"/>
          <a:ext cx="0" cy="0"/>
          <a:chOff x="0" y="0"/>
          <a:chExt cx="0" cy="0"/>
        </a:xfrm>
      </p:grpSpPr>
      <p:sp>
        <p:nvSpPr>
          <p:cNvPr id="251" name="Title Text"/>
          <p:cNvSpPr txBox="1">
            <a:spLocks noGrp="1"/>
          </p:cNvSpPr>
          <p:nvPr>
            <p:ph type="title"/>
          </p:nvPr>
        </p:nvSpPr>
        <p:spPr>
          <a:xfrm>
            <a:off x="415600" y="593366"/>
            <a:ext cx="11360701" cy="763501"/>
          </a:xfrm>
          <a:prstGeom prst="rect">
            <a:avLst/>
          </a:prstGeom>
        </p:spPr>
        <p:txBody>
          <a:bodyPr lIns="121899" tIns="121899" rIns="121899" bIns="121899" anchor="t"/>
          <a:lstStyle>
            <a:lvl1pPr>
              <a:lnSpc>
                <a:spcPct val="100000"/>
              </a:lnSpc>
              <a:defRPr sz="3700">
                <a:latin typeface="+mn-lt"/>
                <a:ea typeface="+mn-ea"/>
                <a:cs typeface="+mn-cs"/>
                <a:sym typeface="Arial"/>
              </a:defRPr>
            </a:lvl1pPr>
          </a:lstStyle>
          <a:p>
            <a:r>
              <a:t>Title Text</a:t>
            </a:r>
          </a:p>
        </p:txBody>
      </p:sp>
      <p:sp>
        <p:nvSpPr>
          <p:cNvPr id="252" name="Slide Number"/>
          <p:cNvSpPr txBox="1">
            <a:spLocks noGrp="1"/>
          </p:cNvSpPr>
          <p:nvPr>
            <p:ph type="sldNum" sz="quarter" idx="2"/>
          </p:nvPr>
        </p:nvSpPr>
        <p:spPr>
          <a:xfrm>
            <a:off x="11588168" y="6265522"/>
            <a:ext cx="440142" cy="428900"/>
          </a:xfrm>
          <a:prstGeom prst="rect">
            <a:avLst/>
          </a:prstGeom>
        </p:spPr>
        <p:txBody>
          <a:bodyPr lIns="121899" tIns="121899" rIns="121899" bIns="121899">
            <a:normAutofit/>
          </a:bodyPr>
          <a:lstStyle>
            <a:lvl1pPr>
              <a:defRPr sz="1300">
                <a:solidFill>
                  <a:srgbClr val="595959"/>
                </a:solidFill>
                <a:latin typeface="+mn-lt"/>
                <a:ea typeface="+mn-ea"/>
                <a:cs typeface="+mn-cs"/>
                <a:sym typeface="Arial"/>
              </a:defRPr>
            </a:lvl1pPr>
          </a:lstStyle>
          <a:p>
            <a:fld id="{86CB4B4D-7CA3-9044-876B-883B54F8677D}" type="slidenum">
              <a:t>‹#›</a:t>
            </a:fld>
            <a:endParaRPr/>
          </a:p>
        </p:txBody>
      </p:sp>
    </p:spTree>
  </p:cSld>
  <p:clrMapOvr>
    <a:masterClrMapping/>
  </p:clrMapOvr>
  <p:transition spd="med"/>
</p:sldLayout>
</file>

<file path=ppt/slideLayouts/slideLayout28.xml><?xml version="1.0" encoding="utf-8"?>
<p:sldLayout xmlns:a="http://schemas.openxmlformats.org/drawingml/2006/main" xmlns:r="http://schemas.openxmlformats.org/officeDocument/2006/relationships" xmlns:p="http://schemas.openxmlformats.org/presentationml/2006/main" type="tx">
  <p:cSld name="ONE_COLUMN_TEXT">
    <p:spTree>
      <p:nvGrpSpPr>
        <p:cNvPr id="1" name=""/>
        <p:cNvGrpSpPr/>
        <p:nvPr/>
      </p:nvGrpSpPr>
      <p:grpSpPr>
        <a:xfrm>
          <a:off x="0" y="0"/>
          <a:ext cx="0" cy="0"/>
          <a:chOff x="0" y="0"/>
          <a:chExt cx="0" cy="0"/>
        </a:xfrm>
      </p:grpSpPr>
      <p:sp>
        <p:nvSpPr>
          <p:cNvPr id="259" name="Title Text"/>
          <p:cNvSpPr txBox="1">
            <a:spLocks noGrp="1"/>
          </p:cNvSpPr>
          <p:nvPr>
            <p:ph type="title"/>
          </p:nvPr>
        </p:nvSpPr>
        <p:spPr>
          <a:xfrm>
            <a:off x="415600" y="740799"/>
            <a:ext cx="3744001" cy="1007702"/>
          </a:xfrm>
          <a:prstGeom prst="rect">
            <a:avLst/>
          </a:prstGeom>
        </p:spPr>
        <p:txBody>
          <a:bodyPr lIns="121899" tIns="121899" rIns="121899" bIns="121899" anchor="b"/>
          <a:lstStyle>
            <a:lvl1pPr>
              <a:lnSpc>
                <a:spcPct val="100000"/>
              </a:lnSpc>
              <a:defRPr sz="3200">
                <a:latin typeface="+mn-lt"/>
                <a:ea typeface="+mn-ea"/>
                <a:cs typeface="+mn-cs"/>
                <a:sym typeface="Arial"/>
              </a:defRPr>
            </a:lvl1pPr>
          </a:lstStyle>
          <a:p>
            <a:r>
              <a:t>Title Text</a:t>
            </a:r>
          </a:p>
        </p:txBody>
      </p:sp>
      <p:sp>
        <p:nvSpPr>
          <p:cNvPr id="260" name="Body Level One…"/>
          <p:cNvSpPr txBox="1">
            <a:spLocks noGrp="1"/>
          </p:cNvSpPr>
          <p:nvPr>
            <p:ph type="body" sz="quarter" idx="1"/>
          </p:nvPr>
        </p:nvSpPr>
        <p:spPr>
          <a:xfrm>
            <a:off x="415600" y="1852800"/>
            <a:ext cx="3744001" cy="4239301"/>
          </a:xfrm>
          <a:prstGeom prst="rect">
            <a:avLst/>
          </a:prstGeom>
        </p:spPr>
        <p:txBody>
          <a:bodyPr lIns="121899" tIns="121899" rIns="121899" bIns="121899"/>
          <a:lstStyle>
            <a:lvl1pPr indent="-330200">
              <a:lnSpc>
                <a:spcPct val="115000"/>
              </a:lnSpc>
              <a:spcBef>
                <a:spcPts val="0"/>
              </a:spcBef>
              <a:buClr>
                <a:srgbClr val="595959"/>
              </a:buClr>
              <a:buSzPts val="1600"/>
              <a:buChar char="●"/>
              <a:defRPr sz="1600">
                <a:solidFill>
                  <a:srgbClr val="595959"/>
                </a:solidFill>
                <a:latin typeface="+mn-lt"/>
                <a:ea typeface="+mn-ea"/>
                <a:cs typeface="+mn-cs"/>
                <a:sym typeface="Arial"/>
              </a:defRPr>
            </a:lvl1pPr>
            <a:lvl2pPr marL="914400" indent="-330200">
              <a:lnSpc>
                <a:spcPct val="115000"/>
              </a:lnSpc>
              <a:spcBef>
                <a:spcPts val="0"/>
              </a:spcBef>
              <a:buClr>
                <a:srgbClr val="595959"/>
              </a:buClr>
              <a:buSzPts val="1600"/>
              <a:buChar char="○"/>
              <a:defRPr sz="1600">
                <a:solidFill>
                  <a:srgbClr val="595959"/>
                </a:solidFill>
                <a:latin typeface="+mn-lt"/>
                <a:ea typeface="+mn-ea"/>
                <a:cs typeface="+mn-cs"/>
                <a:sym typeface="Arial"/>
              </a:defRPr>
            </a:lvl2pPr>
            <a:lvl3pPr marL="1371600" indent="-330200">
              <a:lnSpc>
                <a:spcPct val="115000"/>
              </a:lnSpc>
              <a:spcBef>
                <a:spcPts val="0"/>
              </a:spcBef>
              <a:buClr>
                <a:srgbClr val="595959"/>
              </a:buClr>
              <a:buSzPts val="1600"/>
              <a:buChar char="■"/>
              <a:defRPr sz="1600">
                <a:solidFill>
                  <a:srgbClr val="595959"/>
                </a:solidFill>
                <a:latin typeface="+mn-lt"/>
                <a:ea typeface="+mn-ea"/>
                <a:cs typeface="+mn-cs"/>
                <a:sym typeface="Arial"/>
              </a:defRPr>
            </a:lvl3pPr>
            <a:lvl4pPr marL="1828800" indent="-330200">
              <a:lnSpc>
                <a:spcPct val="115000"/>
              </a:lnSpc>
              <a:spcBef>
                <a:spcPts val="0"/>
              </a:spcBef>
              <a:buClr>
                <a:srgbClr val="595959"/>
              </a:buClr>
              <a:buSzPts val="1600"/>
              <a:buChar char="●"/>
              <a:defRPr sz="1600">
                <a:solidFill>
                  <a:srgbClr val="595959"/>
                </a:solidFill>
                <a:latin typeface="+mn-lt"/>
                <a:ea typeface="+mn-ea"/>
                <a:cs typeface="+mn-cs"/>
                <a:sym typeface="Arial"/>
              </a:defRPr>
            </a:lvl4pPr>
            <a:lvl5pPr marL="2286000" indent="-330200">
              <a:lnSpc>
                <a:spcPct val="115000"/>
              </a:lnSpc>
              <a:spcBef>
                <a:spcPts val="0"/>
              </a:spcBef>
              <a:buClr>
                <a:srgbClr val="595959"/>
              </a:buClr>
              <a:buSzPts val="1600"/>
              <a:buChar char="○"/>
              <a:defRPr sz="1600">
                <a:solidFill>
                  <a:srgbClr val="595959"/>
                </a:solidFill>
                <a:latin typeface="+mn-lt"/>
                <a:ea typeface="+mn-ea"/>
                <a:cs typeface="+mn-cs"/>
                <a:sym typeface="Arial"/>
              </a:defRPr>
            </a:lvl5pPr>
          </a:lstStyle>
          <a:p>
            <a:r>
              <a:t>Body Level One</a:t>
            </a:r>
          </a:p>
          <a:p>
            <a:pPr lvl="1"/>
            <a:r>
              <a:t>Body Level Two</a:t>
            </a:r>
          </a:p>
          <a:p>
            <a:pPr lvl="2"/>
            <a:r>
              <a:t>Body Level Three</a:t>
            </a:r>
          </a:p>
          <a:p>
            <a:pPr lvl="3"/>
            <a:r>
              <a:t>Body Level Four</a:t>
            </a:r>
          </a:p>
          <a:p>
            <a:pPr lvl="4"/>
            <a:r>
              <a:t>Body Level Five</a:t>
            </a:r>
          </a:p>
        </p:txBody>
      </p:sp>
      <p:sp>
        <p:nvSpPr>
          <p:cNvPr id="261" name="Slide Number"/>
          <p:cNvSpPr txBox="1">
            <a:spLocks noGrp="1"/>
          </p:cNvSpPr>
          <p:nvPr>
            <p:ph type="sldNum" sz="quarter" idx="2"/>
          </p:nvPr>
        </p:nvSpPr>
        <p:spPr>
          <a:xfrm>
            <a:off x="11588168" y="6265522"/>
            <a:ext cx="440142" cy="428900"/>
          </a:xfrm>
          <a:prstGeom prst="rect">
            <a:avLst/>
          </a:prstGeom>
        </p:spPr>
        <p:txBody>
          <a:bodyPr lIns="121899" tIns="121899" rIns="121899" bIns="121899">
            <a:normAutofit/>
          </a:bodyPr>
          <a:lstStyle>
            <a:lvl1pPr>
              <a:defRPr sz="1300">
                <a:solidFill>
                  <a:srgbClr val="595959"/>
                </a:solidFill>
                <a:latin typeface="+mn-lt"/>
                <a:ea typeface="+mn-ea"/>
                <a:cs typeface="+mn-cs"/>
                <a:sym typeface="Arial"/>
              </a:defRPr>
            </a:lvl1pPr>
          </a:lstStyle>
          <a:p>
            <a:fld id="{86CB4B4D-7CA3-9044-876B-883B54F8677D}" type="slidenum">
              <a:t>‹#›</a:t>
            </a:fld>
            <a:endParaRPr/>
          </a:p>
        </p:txBody>
      </p:sp>
    </p:spTree>
  </p:cSld>
  <p:clrMapOvr>
    <a:masterClrMapping/>
  </p:clrMapOvr>
  <p:transition spd="med"/>
</p:sldLayout>
</file>

<file path=ppt/slideLayouts/slideLayout29.xml><?xml version="1.0" encoding="utf-8"?>
<p:sldLayout xmlns:a="http://schemas.openxmlformats.org/drawingml/2006/main" xmlns:r="http://schemas.openxmlformats.org/officeDocument/2006/relationships" xmlns:p="http://schemas.openxmlformats.org/presentationml/2006/main" type="tx">
  <p:cSld name="MAIN_POINT">
    <p:spTree>
      <p:nvGrpSpPr>
        <p:cNvPr id="1" name=""/>
        <p:cNvGrpSpPr/>
        <p:nvPr/>
      </p:nvGrpSpPr>
      <p:grpSpPr>
        <a:xfrm>
          <a:off x="0" y="0"/>
          <a:ext cx="0" cy="0"/>
          <a:chOff x="0" y="0"/>
          <a:chExt cx="0" cy="0"/>
        </a:xfrm>
      </p:grpSpPr>
      <p:sp>
        <p:nvSpPr>
          <p:cNvPr id="268" name="Title Text"/>
          <p:cNvSpPr txBox="1">
            <a:spLocks noGrp="1"/>
          </p:cNvSpPr>
          <p:nvPr>
            <p:ph type="title"/>
          </p:nvPr>
        </p:nvSpPr>
        <p:spPr>
          <a:xfrm>
            <a:off x="653666" y="600199"/>
            <a:ext cx="8490302" cy="5454302"/>
          </a:xfrm>
          <a:prstGeom prst="rect">
            <a:avLst/>
          </a:prstGeom>
        </p:spPr>
        <p:txBody>
          <a:bodyPr lIns="121899" tIns="121899" rIns="121899" bIns="121899"/>
          <a:lstStyle>
            <a:lvl1pPr>
              <a:lnSpc>
                <a:spcPct val="100000"/>
              </a:lnSpc>
              <a:defRPr sz="6400">
                <a:latin typeface="+mn-lt"/>
                <a:ea typeface="+mn-ea"/>
                <a:cs typeface="+mn-cs"/>
                <a:sym typeface="Arial"/>
              </a:defRPr>
            </a:lvl1pPr>
          </a:lstStyle>
          <a:p>
            <a:r>
              <a:t>Title Text</a:t>
            </a:r>
          </a:p>
        </p:txBody>
      </p:sp>
      <p:sp>
        <p:nvSpPr>
          <p:cNvPr id="269" name="Slide Number"/>
          <p:cNvSpPr txBox="1">
            <a:spLocks noGrp="1"/>
          </p:cNvSpPr>
          <p:nvPr>
            <p:ph type="sldNum" sz="quarter" idx="2"/>
          </p:nvPr>
        </p:nvSpPr>
        <p:spPr>
          <a:xfrm>
            <a:off x="11588168" y="6265522"/>
            <a:ext cx="440142" cy="428900"/>
          </a:xfrm>
          <a:prstGeom prst="rect">
            <a:avLst/>
          </a:prstGeom>
        </p:spPr>
        <p:txBody>
          <a:bodyPr lIns="121899" tIns="121899" rIns="121899" bIns="121899">
            <a:normAutofit/>
          </a:bodyPr>
          <a:lstStyle>
            <a:lvl1pPr>
              <a:defRPr sz="1300">
                <a:solidFill>
                  <a:srgbClr val="595959"/>
                </a:solidFill>
                <a:latin typeface="+mn-lt"/>
                <a:ea typeface="+mn-ea"/>
                <a:cs typeface="+mn-cs"/>
                <a:sym typeface="Arial"/>
              </a:defRPr>
            </a:lvl1p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WO_OBJECTS">
    <p:spTree>
      <p:nvGrpSpPr>
        <p:cNvPr id="1" name=""/>
        <p:cNvGrpSpPr/>
        <p:nvPr/>
      </p:nvGrpSpPr>
      <p:grpSpPr>
        <a:xfrm>
          <a:off x="0" y="0"/>
          <a:ext cx="0" cy="0"/>
          <a:chOff x="0" y="0"/>
          <a:chExt cx="0" cy="0"/>
        </a:xfrm>
      </p:grpSpPr>
      <p:sp>
        <p:nvSpPr>
          <p:cNvPr id="29" name="Title Text"/>
          <p:cNvSpPr txBox="1">
            <a:spLocks noGrp="1"/>
          </p:cNvSpPr>
          <p:nvPr>
            <p:ph type="title"/>
          </p:nvPr>
        </p:nvSpPr>
        <p:spPr>
          <a:prstGeom prst="rect">
            <a:avLst/>
          </a:prstGeom>
        </p:spPr>
        <p:txBody>
          <a:bodyPr/>
          <a:lstStyle/>
          <a:p>
            <a:r>
              <a:t>Title Text</a:t>
            </a:r>
          </a:p>
        </p:txBody>
      </p:sp>
      <p:sp>
        <p:nvSpPr>
          <p:cNvPr id="30" name="Body Level One…"/>
          <p:cNvSpPr txBox="1">
            <a:spLocks noGrp="1"/>
          </p:cNvSpPr>
          <p:nvPr>
            <p:ph type="body" sz="half" idx="1"/>
          </p:nvPr>
        </p:nvSpPr>
        <p:spPr>
          <a:xfrm>
            <a:off x="838200" y="1825625"/>
            <a:ext cx="5181600" cy="43513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31" name="Google Shape;26;p15"/>
          <p:cNvSpPr txBox="1">
            <a:spLocks noGrp="1"/>
          </p:cNvSpPr>
          <p:nvPr>
            <p:ph type="body" sz="half" idx="13"/>
          </p:nvPr>
        </p:nvSpPr>
        <p:spPr>
          <a:xfrm>
            <a:off x="6172200" y="1825625"/>
            <a:ext cx="5181600" cy="4351338"/>
          </a:xfrm>
          <a:prstGeom prst="rect">
            <a:avLst/>
          </a:prstGeom>
        </p:spPr>
        <p:txBody>
          <a:bodyPr/>
          <a:lstStyle/>
          <a:p>
            <a:endParaRPr/>
          </a:p>
        </p:txBody>
      </p:sp>
      <p:sp>
        <p:nvSpPr>
          <p:cNvPr id="3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0.xml><?xml version="1.0" encoding="utf-8"?>
<p:sldLayout xmlns:a="http://schemas.openxmlformats.org/drawingml/2006/main" xmlns:r="http://schemas.openxmlformats.org/officeDocument/2006/relationships" xmlns:p="http://schemas.openxmlformats.org/presentationml/2006/main" type="tx">
  <p:cSld name="SECTION_TITLE_AND_DESCRIPTION">
    <p:spTree>
      <p:nvGrpSpPr>
        <p:cNvPr id="1" name=""/>
        <p:cNvGrpSpPr/>
        <p:nvPr/>
      </p:nvGrpSpPr>
      <p:grpSpPr>
        <a:xfrm>
          <a:off x="0" y="0"/>
          <a:ext cx="0" cy="0"/>
          <a:chOff x="0" y="0"/>
          <a:chExt cx="0" cy="0"/>
        </a:xfrm>
      </p:grpSpPr>
      <p:sp>
        <p:nvSpPr>
          <p:cNvPr id="276" name="Google Shape;186;gcc97d97200_0_371"/>
          <p:cNvSpPr/>
          <p:nvPr/>
        </p:nvSpPr>
        <p:spPr>
          <a:xfrm>
            <a:off x="6096000" y="-167"/>
            <a:ext cx="6096000" cy="6858001"/>
          </a:xfrm>
          <a:prstGeom prst="rect">
            <a:avLst/>
          </a:prstGeom>
          <a:solidFill>
            <a:srgbClr val="EEEEEE"/>
          </a:solidFill>
          <a:ln w="12700">
            <a:miter lim="400000"/>
          </a:ln>
        </p:spPr>
        <p:txBody>
          <a:bodyPr lIns="0" tIns="0" rIns="0" bIns="0" anchor="ctr"/>
          <a:lstStyle/>
          <a:p>
            <a:endParaRPr/>
          </a:p>
        </p:txBody>
      </p:sp>
      <p:sp>
        <p:nvSpPr>
          <p:cNvPr id="277" name="Title Text"/>
          <p:cNvSpPr txBox="1">
            <a:spLocks noGrp="1"/>
          </p:cNvSpPr>
          <p:nvPr>
            <p:ph type="title"/>
          </p:nvPr>
        </p:nvSpPr>
        <p:spPr>
          <a:xfrm>
            <a:off x="354000" y="1644232"/>
            <a:ext cx="5393700" cy="1976401"/>
          </a:xfrm>
          <a:prstGeom prst="rect">
            <a:avLst/>
          </a:prstGeom>
        </p:spPr>
        <p:txBody>
          <a:bodyPr lIns="121899" tIns="121899" rIns="121899" bIns="121899" anchor="b"/>
          <a:lstStyle>
            <a:lvl1pPr algn="ctr">
              <a:lnSpc>
                <a:spcPct val="100000"/>
              </a:lnSpc>
              <a:defRPr sz="5600">
                <a:latin typeface="+mn-lt"/>
                <a:ea typeface="+mn-ea"/>
                <a:cs typeface="+mn-cs"/>
                <a:sym typeface="Arial"/>
              </a:defRPr>
            </a:lvl1pPr>
          </a:lstStyle>
          <a:p>
            <a:r>
              <a:t>Title Text</a:t>
            </a:r>
          </a:p>
        </p:txBody>
      </p:sp>
      <p:sp>
        <p:nvSpPr>
          <p:cNvPr id="278" name="Body Level One…"/>
          <p:cNvSpPr txBox="1">
            <a:spLocks noGrp="1"/>
          </p:cNvSpPr>
          <p:nvPr>
            <p:ph type="body" sz="quarter" idx="1"/>
          </p:nvPr>
        </p:nvSpPr>
        <p:spPr>
          <a:xfrm>
            <a:off x="354000" y="3737433"/>
            <a:ext cx="5393700" cy="1646701"/>
          </a:xfrm>
          <a:prstGeom prst="rect">
            <a:avLst/>
          </a:prstGeom>
        </p:spPr>
        <p:txBody>
          <a:bodyPr lIns="121899" tIns="121899" rIns="121899" bIns="121899"/>
          <a:lstStyle>
            <a:lvl1pPr marL="381000" indent="-304800" algn="ctr">
              <a:lnSpc>
                <a:spcPct val="100000"/>
              </a:lnSpc>
              <a:spcBef>
                <a:spcPts val="0"/>
              </a:spcBef>
              <a:buClrTx/>
              <a:buSzTx/>
              <a:buFontTx/>
              <a:buNone/>
              <a:defRPr>
                <a:solidFill>
                  <a:srgbClr val="595959"/>
                </a:solidFill>
                <a:latin typeface="+mn-lt"/>
                <a:ea typeface="+mn-ea"/>
                <a:cs typeface="+mn-cs"/>
                <a:sym typeface="Arial"/>
              </a:defRPr>
            </a:lvl1pPr>
            <a:lvl2pPr marL="381000" indent="184150" algn="ctr">
              <a:lnSpc>
                <a:spcPct val="100000"/>
              </a:lnSpc>
              <a:spcBef>
                <a:spcPts val="0"/>
              </a:spcBef>
              <a:buClrTx/>
              <a:buSzTx/>
              <a:buFontTx/>
              <a:buNone/>
              <a:defRPr>
                <a:solidFill>
                  <a:srgbClr val="595959"/>
                </a:solidFill>
                <a:latin typeface="+mn-lt"/>
                <a:ea typeface="+mn-ea"/>
                <a:cs typeface="+mn-cs"/>
                <a:sym typeface="Arial"/>
              </a:defRPr>
            </a:lvl2pPr>
            <a:lvl3pPr marL="381000" indent="641350" algn="ctr">
              <a:lnSpc>
                <a:spcPct val="100000"/>
              </a:lnSpc>
              <a:spcBef>
                <a:spcPts val="0"/>
              </a:spcBef>
              <a:buClrTx/>
              <a:buSzTx/>
              <a:buFontTx/>
              <a:buNone/>
              <a:defRPr>
                <a:solidFill>
                  <a:srgbClr val="595959"/>
                </a:solidFill>
                <a:latin typeface="+mn-lt"/>
                <a:ea typeface="+mn-ea"/>
                <a:cs typeface="+mn-cs"/>
                <a:sym typeface="Arial"/>
              </a:defRPr>
            </a:lvl3pPr>
            <a:lvl4pPr marL="381000" indent="1098550" algn="ctr">
              <a:lnSpc>
                <a:spcPct val="100000"/>
              </a:lnSpc>
              <a:spcBef>
                <a:spcPts val="0"/>
              </a:spcBef>
              <a:buClrTx/>
              <a:buSzTx/>
              <a:buFontTx/>
              <a:buNone/>
              <a:defRPr>
                <a:solidFill>
                  <a:srgbClr val="595959"/>
                </a:solidFill>
                <a:latin typeface="+mn-lt"/>
                <a:ea typeface="+mn-ea"/>
                <a:cs typeface="+mn-cs"/>
                <a:sym typeface="Arial"/>
              </a:defRPr>
            </a:lvl4pPr>
            <a:lvl5pPr marL="381000" indent="1555750" algn="ctr">
              <a:lnSpc>
                <a:spcPct val="100000"/>
              </a:lnSpc>
              <a:spcBef>
                <a:spcPts val="0"/>
              </a:spcBef>
              <a:buClrTx/>
              <a:buSzTx/>
              <a:buFontTx/>
              <a:buNone/>
              <a:defRPr>
                <a:solidFill>
                  <a:srgbClr val="595959"/>
                </a:solidFill>
                <a:latin typeface="+mn-lt"/>
                <a:ea typeface="+mn-ea"/>
                <a:cs typeface="+mn-cs"/>
                <a:sym typeface="Arial"/>
              </a:defRPr>
            </a:lvl5pPr>
          </a:lstStyle>
          <a:p>
            <a:r>
              <a:t>Body Level One</a:t>
            </a:r>
          </a:p>
          <a:p>
            <a:pPr lvl="1"/>
            <a:r>
              <a:t>Body Level Two</a:t>
            </a:r>
          </a:p>
          <a:p>
            <a:pPr lvl="2"/>
            <a:r>
              <a:t>Body Level Three</a:t>
            </a:r>
          </a:p>
          <a:p>
            <a:pPr lvl="3"/>
            <a:r>
              <a:t>Body Level Four</a:t>
            </a:r>
          </a:p>
          <a:p>
            <a:pPr lvl="4"/>
            <a:r>
              <a:t>Body Level Five</a:t>
            </a:r>
          </a:p>
        </p:txBody>
      </p:sp>
      <p:sp>
        <p:nvSpPr>
          <p:cNvPr id="279" name="Google Shape;189;gcc97d97200_0_371"/>
          <p:cNvSpPr txBox="1">
            <a:spLocks noGrp="1"/>
          </p:cNvSpPr>
          <p:nvPr>
            <p:ph type="body" sz="half" idx="13"/>
          </p:nvPr>
        </p:nvSpPr>
        <p:spPr>
          <a:xfrm>
            <a:off x="6586000" y="965433"/>
            <a:ext cx="5115901" cy="4926901"/>
          </a:xfrm>
          <a:prstGeom prst="rect">
            <a:avLst/>
          </a:prstGeom>
        </p:spPr>
        <p:txBody>
          <a:bodyPr lIns="121899" tIns="121899" rIns="121899" bIns="121899" anchor="ctr"/>
          <a:lstStyle/>
          <a:p>
            <a:pPr indent="-381000">
              <a:lnSpc>
                <a:spcPct val="115000"/>
              </a:lnSpc>
              <a:spcBef>
                <a:spcPts val="0"/>
              </a:spcBef>
              <a:buClr>
                <a:srgbClr val="595959"/>
              </a:buClr>
              <a:buSzPts val="2400"/>
              <a:buChar char="●"/>
              <a:defRPr sz="2400">
                <a:solidFill>
                  <a:srgbClr val="595959"/>
                </a:solidFill>
                <a:latin typeface="+mn-lt"/>
                <a:ea typeface="+mn-ea"/>
                <a:cs typeface="+mn-cs"/>
                <a:sym typeface="Arial"/>
              </a:defRPr>
            </a:pPr>
            <a:endParaRPr/>
          </a:p>
        </p:txBody>
      </p:sp>
      <p:sp>
        <p:nvSpPr>
          <p:cNvPr id="280" name="Slide Number"/>
          <p:cNvSpPr txBox="1">
            <a:spLocks noGrp="1"/>
          </p:cNvSpPr>
          <p:nvPr>
            <p:ph type="sldNum" sz="quarter" idx="2"/>
          </p:nvPr>
        </p:nvSpPr>
        <p:spPr>
          <a:xfrm>
            <a:off x="11588168" y="6265522"/>
            <a:ext cx="440142" cy="428900"/>
          </a:xfrm>
          <a:prstGeom prst="rect">
            <a:avLst/>
          </a:prstGeom>
        </p:spPr>
        <p:txBody>
          <a:bodyPr lIns="121899" tIns="121899" rIns="121899" bIns="121899">
            <a:normAutofit/>
          </a:bodyPr>
          <a:lstStyle>
            <a:lvl1pPr>
              <a:defRPr sz="1300">
                <a:solidFill>
                  <a:srgbClr val="595959"/>
                </a:solidFill>
                <a:latin typeface="+mn-lt"/>
                <a:ea typeface="+mn-ea"/>
                <a:cs typeface="+mn-cs"/>
                <a:sym typeface="Arial"/>
              </a:defRPr>
            </a:lvl1pPr>
          </a:lstStyle>
          <a:p>
            <a:fld id="{86CB4B4D-7CA3-9044-876B-883B54F8677D}" type="slidenum">
              <a:t>‹#›</a:t>
            </a:fld>
            <a:endParaRPr/>
          </a:p>
        </p:txBody>
      </p:sp>
    </p:spTree>
  </p:cSld>
  <p:clrMapOvr>
    <a:masterClrMapping/>
  </p:clrMapOvr>
  <p:transition spd="med"/>
</p:sldLayout>
</file>

<file path=ppt/slideLayouts/slideLayout31.xml><?xml version="1.0" encoding="utf-8"?>
<p:sldLayout xmlns:a="http://schemas.openxmlformats.org/drawingml/2006/main" xmlns:r="http://schemas.openxmlformats.org/officeDocument/2006/relationships" xmlns:p="http://schemas.openxmlformats.org/presentationml/2006/main" type="tx">
  <p:cSld name="CAPTION_ONLY">
    <p:spTree>
      <p:nvGrpSpPr>
        <p:cNvPr id="1" name=""/>
        <p:cNvGrpSpPr/>
        <p:nvPr/>
      </p:nvGrpSpPr>
      <p:grpSpPr>
        <a:xfrm>
          <a:off x="0" y="0"/>
          <a:ext cx="0" cy="0"/>
          <a:chOff x="0" y="0"/>
          <a:chExt cx="0" cy="0"/>
        </a:xfrm>
      </p:grpSpPr>
      <p:sp>
        <p:nvSpPr>
          <p:cNvPr id="287" name="Body Level One…"/>
          <p:cNvSpPr txBox="1">
            <a:spLocks noGrp="1"/>
          </p:cNvSpPr>
          <p:nvPr>
            <p:ph type="body" sz="quarter" idx="1"/>
          </p:nvPr>
        </p:nvSpPr>
        <p:spPr>
          <a:xfrm>
            <a:off x="415600" y="5640766"/>
            <a:ext cx="7998301" cy="806701"/>
          </a:xfrm>
          <a:prstGeom prst="rect">
            <a:avLst/>
          </a:prstGeom>
        </p:spPr>
        <p:txBody>
          <a:bodyPr lIns="121899" tIns="121899" rIns="121899" bIns="121899" anchor="ctr"/>
          <a:lstStyle>
            <a:lvl1pPr marL="228600" indent="0">
              <a:lnSpc>
                <a:spcPct val="100000"/>
              </a:lnSpc>
              <a:spcBef>
                <a:spcPts val="0"/>
              </a:spcBef>
              <a:buClrTx/>
              <a:buSzTx/>
              <a:buFontTx/>
              <a:buNone/>
              <a:defRPr sz="2400">
                <a:solidFill>
                  <a:srgbClr val="595959"/>
                </a:solidFill>
                <a:latin typeface="+mn-lt"/>
                <a:ea typeface="+mn-ea"/>
                <a:cs typeface="+mn-cs"/>
                <a:sym typeface="Arial"/>
              </a:defRPr>
            </a:lvl1pPr>
            <a:lvl2pPr marL="1006307" indent="-441157">
              <a:lnSpc>
                <a:spcPct val="100000"/>
              </a:lnSpc>
              <a:spcBef>
                <a:spcPts val="0"/>
              </a:spcBef>
              <a:buClrTx/>
              <a:buSzPts val="2400"/>
              <a:buFontTx/>
              <a:buChar char="○"/>
              <a:defRPr sz="2400">
                <a:solidFill>
                  <a:srgbClr val="595959"/>
                </a:solidFill>
                <a:latin typeface="+mn-lt"/>
                <a:ea typeface="+mn-ea"/>
                <a:cs typeface="+mn-cs"/>
                <a:sym typeface="Arial"/>
              </a:defRPr>
            </a:lvl2pPr>
            <a:lvl3pPr marL="1463507" indent="-441157">
              <a:lnSpc>
                <a:spcPct val="100000"/>
              </a:lnSpc>
              <a:spcBef>
                <a:spcPts val="0"/>
              </a:spcBef>
              <a:buClrTx/>
              <a:buSzPts val="2400"/>
              <a:buFontTx/>
              <a:buChar char="■"/>
              <a:defRPr sz="2400">
                <a:solidFill>
                  <a:srgbClr val="595959"/>
                </a:solidFill>
                <a:latin typeface="+mn-lt"/>
                <a:ea typeface="+mn-ea"/>
                <a:cs typeface="+mn-cs"/>
                <a:sym typeface="Arial"/>
              </a:defRPr>
            </a:lvl3pPr>
            <a:lvl4pPr marL="1920707" indent="-441157">
              <a:lnSpc>
                <a:spcPct val="100000"/>
              </a:lnSpc>
              <a:spcBef>
                <a:spcPts val="0"/>
              </a:spcBef>
              <a:buClrTx/>
              <a:buSzPts val="2400"/>
              <a:buFontTx/>
              <a:buChar char="●"/>
              <a:defRPr sz="2400">
                <a:solidFill>
                  <a:srgbClr val="595959"/>
                </a:solidFill>
                <a:latin typeface="+mn-lt"/>
                <a:ea typeface="+mn-ea"/>
                <a:cs typeface="+mn-cs"/>
                <a:sym typeface="Arial"/>
              </a:defRPr>
            </a:lvl4pPr>
            <a:lvl5pPr marL="2377907" indent="-441157">
              <a:lnSpc>
                <a:spcPct val="100000"/>
              </a:lnSpc>
              <a:spcBef>
                <a:spcPts val="0"/>
              </a:spcBef>
              <a:buClrTx/>
              <a:buSzPts val="2400"/>
              <a:buFontTx/>
              <a:buChar char="○"/>
              <a:defRPr sz="2400">
                <a:solidFill>
                  <a:srgbClr val="595959"/>
                </a:solidFill>
                <a:latin typeface="+mn-lt"/>
                <a:ea typeface="+mn-ea"/>
                <a:cs typeface="+mn-cs"/>
                <a:sym typeface="Arial"/>
              </a:defRPr>
            </a:lvl5pPr>
          </a:lstStyle>
          <a:p>
            <a:r>
              <a:t>Body Level One</a:t>
            </a:r>
          </a:p>
          <a:p>
            <a:pPr lvl="1"/>
            <a:r>
              <a:t>Body Level Two</a:t>
            </a:r>
          </a:p>
          <a:p>
            <a:pPr lvl="2"/>
            <a:r>
              <a:t>Body Level Three</a:t>
            </a:r>
          </a:p>
          <a:p>
            <a:pPr lvl="3"/>
            <a:r>
              <a:t>Body Level Four</a:t>
            </a:r>
          </a:p>
          <a:p>
            <a:pPr lvl="4"/>
            <a:r>
              <a:t>Body Level Five</a:t>
            </a:r>
          </a:p>
        </p:txBody>
      </p:sp>
      <p:sp>
        <p:nvSpPr>
          <p:cNvPr id="288" name="Slide Number"/>
          <p:cNvSpPr txBox="1">
            <a:spLocks noGrp="1"/>
          </p:cNvSpPr>
          <p:nvPr>
            <p:ph type="sldNum" sz="quarter" idx="2"/>
          </p:nvPr>
        </p:nvSpPr>
        <p:spPr>
          <a:xfrm>
            <a:off x="11588168" y="6265522"/>
            <a:ext cx="440142" cy="428900"/>
          </a:xfrm>
          <a:prstGeom prst="rect">
            <a:avLst/>
          </a:prstGeom>
        </p:spPr>
        <p:txBody>
          <a:bodyPr lIns="121899" tIns="121899" rIns="121899" bIns="121899">
            <a:normAutofit/>
          </a:bodyPr>
          <a:lstStyle>
            <a:lvl1pPr>
              <a:defRPr sz="1300">
                <a:solidFill>
                  <a:srgbClr val="595959"/>
                </a:solidFill>
                <a:latin typeface="+mn-lt"/>
                <a:ea typeface="+mn-ea"/>
                <a:cs typeface="+mn-cs"/>
                <a:sym typeface="Arial"/>
              </a:defRPr>
            </a:lvl1pPr>
          </a:lstStyle>
          <a:p>
            <a:fld id="{86CB4B4D-7CA3-9044-876B-883B54F8677D}" type="slidenum">
              <a:t>‹#›</a:t>
            </a:fld>
            <a:endParaRPr/>
          </a:p>
        </p:txBody>
      </p:sp>
    </p:spTree>
  </p:cSld>
  <p:clrMapOvr>
    <a:masterClrMapping/>
  </p:clrMapOvr>
  <p:transition spd="med"/>
</p:sldLayout>
</file>

<file path=ppt/slideLayouts/slideLayout32.xml><?xml version="1.0" encoding="utf-8"?>
<p:sldLayout xmlns:a="http://schemas.openxmlformats.org/drawingml/2006/main" xmlns:r="http://schemas.openxmlformats.org/officeDocument/2006/relationships" xmlns:p="http://schemas.openxmlformats.org/presentationml/2006/main" type="tx">
  <p:cSld name="BIG_NUMBER">
    <p:spTree>
      <p:nvGrpSpPr>
        <p:cNvPr id="1" name=""/>
        <p:cNvGrpSpPr/>
        <p:nvPr/>
      </p:nvGrpSpPr>
      <p:grpSpPr>
        <a:xfrm>
          <a:off x="0" y="0"/>
          <a:ext cx="0" cy="0"/>
          <a:chOff x="0" y="0"/>
          <a:chExt cx="0" cy="0"/>
        </a:xfrm>
      </p:grpSpPr>
      <p:sp>
        <p:nvSpPr>
          <p:cNvPr id="295" name="Title Text"/>
          <p:cNvSpPr txBox="1">
            <a:spLocks noGrp="1"/>
          </p:cNvSpPr>
          <p:nvPr>
            <p:ph type="title"/>
          </p:nvPr>
        </p:nvSpPr>
        <p:spPr>
          <a:xfrm>
            <a:off x="415600" y="1474833"/>
            <a:ext cx="11360701" cy="2618101"/>
          </a:xfrm>
          <a:prstGeom prst="rect">
            <a:avLst/>
          </a:prstGeom>
        </p:spPr>
        <p:txBody>
          <a:bodyPr lIns="121899" tIns="121899" rIns="121899" bIns="121899" anchor="b"/>
          <a:lstStyle>
            <a:lvl1pPr algn="ctr">
              <a:lnSpc>
                <a:spcPct val="100000"/>
              </a:lnSpc>
              <a:defRPr sz="16000">
                <a:latin typeface="+mn-lt"/>
                <a:ea typeface="+mn-ea"/>
                <a:cs typeface="+mn-cs"/>
                <a:sym typeface="Arial"/>
              </a:defRPr>
            </a:lvl1pPr>
          </a:lstStyle>
          <a:p>
            <a:r>
              <a:t>Title Text</a:t>
            </a:r>
          </a:p>
        </p:txBody>
      </p:sp>
      <p:sp>
        <p:nvSpPr>
          <p:cNvPr id="296" name="Body Level One…"/>
          <p:cNvSpPr txBox="1">
            <a:spLocks noGrp="1"/>
          </p:cNvSpPr>
          <p:nvPr>
            <p:ph type="body" sz="half" idx="1"/>
          </p:nvPr>
        </p:nvSpPr>
        <p:spPr>
          <a:xfrm>
            <a:off x="415600" y="4202967"/>
            <a:ext cx="11360701" cy="1734301"/>
          </a:xfrm>
          <a:prstGeom prst="rect">
            <a:avLst/>
          </a:prstGeom>
        </p:spPr>
        <p:txBody>
          <a:bodyPr lIns="121899" tIns="121899" rIns="121899" bIns="121899"/>
          <a:lstStyle>
            <a:lvl1pPr indent="-381000" algn="ctr">
              <a:lnSpc>
                <a:spcPct val="115000"/>
              </a:lnSpc>
              <a:spcBef>
                <a:spcPts val="0"/>
              </a:spcBef>
              <a:buClr>
                <a:srgbClr val="595959"/>
              </a:buClr>
              <a:buSzPts val="2400"/>
              <a:buChar char="●"/>
              <a:defRPr sz="2400">
                <a:solidFill>
                  <a:srgbClr val="595959"/>
                </a:solidFill>
                <a:latin typeface="+mn-lt"/>
                <a:ea typeface="+mn-ea"/>
                <a:cs typeface="+mn-cs"/>
                <a:sym typeface="Arial"/>
              </a:defRPr>
            </a:lvl1pPr>
            <a:lvl2pPr marL="1006307" indent="-441157" algn="ctr">
              <a:lnSpc>
                <a:spcPct val="115000"/>
              </a:lnSpc>
              <a:spcBef>
                <a:spcPts val="0"/>
              </a:spcBef>
              <a:buClr>
                <a:srgbClr val="595959"/>
              </a:buClr>
              <a:buSzPts val="2400"/>
              <a:buChar char="○"/>
              <a:defRPr sz="2400">
                <a:solidFill>
                  <a:srgbClr val="595959"/>
                </a:solidFill>
                <a:latin typeface="+mn-lt"/>
                <a:ea typeface="+mn-ea"/>
                <a:cs typeface="+mn-cs"/>
                <a:sym typeface="Arial"/>
              </a:defRPr>
            </a:lvl2pPr>
            <a:lvl3pPr marL="1463507" indent="-441157" algn="ctr">
              <a:lnSpc>
                <a:spcPct val="115000"/>
              </a:lnSpc>
              <a:spcBef>
                <a:spcPts val="0"/>
              </a:spcBef>
              <a:buClr>
                <a:srgbClr val="595959"/>
              </a:buClr>
              <a:buSzPts val="2400"/>
              <a:buChar char="■"/>
              <a:defRPr sz="2400">
                <a:solidFill>
                  <a:srgbClr val="595959"/>
                </a:solidFill>
                <a:latin typeface="+mn-lt"/>
                <a:ea typeface="+mn-ea"/>
                <a:cs typeface="+mn-cs"/>
                <a:sym typeface="Arial"/>
              </a:defRPr>
            </a:lvl3pPr>
            <a:lvl4pPr marL="1920707" indent="-441157" algn="ctr">
              <a:lnSpc>
                <a:spcPct val="115000"/>
              </a:lnSpc>
              <a:spcBef>
                <a:spcPts val="0"/>
              </a:spcBef>
              <a:buClr>
                <a:srgbClr val="595959"/>
              </a:buClr>
              <a:buSzPts val="2400"/>
              <a:buChar char="●"/>
              <a:defRPr sz="2400">
                <a:solidFill>
                  <a:srgbClr val="595959"/>
                </a:solidFill>
                <a:latin typeface="+mn-lt"/>
                <a:ea typeface="+mn-ea"/>
                <a:cs typeface="+mn-cs"/>
                <a:sym typeface="Arial"/>
              </a:defRPr>
            </a:lvl4pPr>
            <a:lvl5pPr marL="2377907" indent="-441157" algn="ctr">
              <a:lnSpc>
                <a:spcPct val="115000"/>
              </a:lnSpc>
              <a:spcBef>
                <a:spcPts val="0"/>
              </a:spcBef>
              <a:buClr>
                <a:srgbClr val="595959"/>
              </a:buClr>
              <a:buSzPts val="2400"/>
              <a:buChar char="○"/>
              <a:defRPr sz="2400">
                <a:solidFill>
                  <a:srgbClr val="595959"/>
                </a:solidFill>
                <a:latin typeface="+mn-lt"/>
                <a:ea typeface="+mn-ea"/>
                <a:cs typeface="+mn-cs"/>
                <a:sym typeface="Arial"/>
              </a:defRPr>
            </a:lvl5pPr>
          </a:lstStyle>
          <a:p>
            <a:r>
              <a:t>Body Level One</a:t>
            </a:r>
          </a:p>
          <a:p>
            <a:pPr lvl="1"/>
            <a:r>
              <a:t>Body Level Two</a:t>
            </a:r>
          </a:p>
          <a:p>
            <a:pPr lvl="2"/>
            <a:r>
              <a:t>Body Level Three</a:t>
            </a:r>
          </a:p>
          <a:p>
            <a:pPr lvl="3"/>
            <a:r>
              <a:t>Body Level Four</a:t>
            </a:r>
          </a:p>
          <a:p>
            <a:pPr lvl="4"/>
            <a:r>
              <a:t>Body Level Five</a:t>
            </a:r>
          </a:p>
        </p:txBody>
      </p:sp>
      <p:sp>
        <p:nvSpPr>
          <p:cNvPr id="297" name="Slide Number"/>
          <p:cNvSpPr txBox="1">
            <a:spLocks noGrp="1"/>
          </p:cNvSpPr>
          <p:nvPr>
            <p:ph type="sldNum" sz="quarter" idx="2"/>
          </p:nvPr>
        </p:nvSpPr>
        <p:spPr>
          <a:xfrm>
            <a:off x="11588168" y="6265522"/>
            <a:ext cx="440142" cy="428900"/>
          </a:xfrm>
          <a:prstGeom prst="rect">
            <a:avLst/>
          </a:prstGeom>
        </p:spPr>
        <p:txBody>
          <a:bodyPr lIns="121899" tIns="121899" rIns="121899" bIns="121899">
            <a:normAutofit/>
          </a:bodyPr>
          <a:lstStyle>
            <a:lvl1pPr>
              <a:defRPr sz="1300">
                <a:solidFill>
                  <a:srgbClr val="595959"/>
                </a:solidFill>
                <a:latin typeface="+mn-lt"/>
                <a:ea typeface="+mn-ea"/>
                <a:cs typeface="+mn-cs"/>
                <a:sym typeface="Arial"/>
              </a:defRPr>
            </a:lvl1pPr>
          </a:lstStyle>
          <a:p>
            <a:fld id="{86CB4B4D-7CA3-9044-876B-883B54F8677D}" type="slidenum">
              <a:t>‹#›</a:t>
            </a:fld>
            <a:endParaRPr/>
          </a:p>
        </p:txBody>
      </p:sp>
    </p:spTree>
  </p:cSld>
  <p:clrMapOvr>
    <a:masterClrMapping/>
  </p:clrMapOvr>
  <p:transition spd="med"/>
</p:sldLayout>
</file>

<file path=ppt/slideLayouts/slideLayout33.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304" name="Slide Number"/>
          <p:cNvSpPr txBox="1">
            <a:spLocks noGrp="1"/>
          </p:cNvSpPr>
          <p:nvPr>
            <p:ph type="sldNum" sz="quarter" idx="2"/>
          </p:nvPr>
        </p:nvSpPr>
        <p:spPr>
          <a:xfrm>
            <a:off x="11588168" y="6265522"/>
            <a:ext cx="440142" cy="428900"/>
          </a:xfrm>
          <a:prstGeom prst="rect">
            <a:avLst/>
          </a:prstGeom>
        </p:spPr>
        <p:txBody>
          <a:bodyPr lIns="121899" tIns="121899" rIns="121899" bIns="121899">
            <a:normAutofit/>
          </a:bodyPr>
          <a:lstStyle>
            <a:lvl1pPr>
              <a:defRPr sz="1300">
                <a:solidFill>
                  <a:srgbClr val="595959"/>
                </a:solidFill>
                <a:latin typeface="+mn-lt"/>
                <a:ea typeface="+mn-ea"/>
                <a:cs typeface="+mn-cs"/>
                <a:sym typeface="Arial"/>
              </a:defRPr>
            </a:lvl1pPr>
          </a:lstStyle>
          <a:p>
            <a:fld id="{86CB4B4D-7CA3-9044-876B-883B54F8677D}" type="slidenum">
              <a:t>‹#›</a:t>
            </a:fld>
            <a:endParaRPr/>
          </a:p>
        </p:txBody>
      </p:sp>
    </p:spTree>
  </p:cSld>
  <p:clrMapOvr>
    <a:masterClrMapping/>
  </p:clrMapOvr>
  <p:transition spd="med"/>
</p:sldLayout>
</file>

<file path=ppt/slideLayouts/slideLayout3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A6768-DDAE-44B5-B6B5-881921D3F7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ED7A26-6847-4429-A1E2-383FE4D67C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7902DC-4C9E-4995-B205-2BA12C8C120B}"/>
              </a:ext>
            </a:extLst>
          </p:cNvPr>
          <p:cNvSpPr>
            <a:spLocks noGrp="1"/>
          </p:cNvSpPr>
          <p:nvPr>
            <p:ph type="dt" sz="half" idx="10"/>
          </p:nvPr>
        </p:nvSpPr>
        <p:spPr/>
        <p:txBody>
          <a:bodyPr/>
          <a:lstStyle/>
          <a:p>
            <a:fld id="{C4B1AEBF-BE2A-43A9-9205-65D26700FE7B}" type="datetimeFigureOut">
              <a:rPr lang="en-US" smtClean="0"/>
              <a:t>9/22/2021</a:t>
            </a:fld>
            <a:endParaRPr lang="en-US"/>
          </a:p>
        </p:txBody>
      </p:sp>
      <p:sp>
        <p:nvSpPr>
          <p:cNvPr id="5" name="Footer Placeholder 4">
            <a:extLst>
              <a:ext uri="{FF2B5EF4-FFF2-40B4-BE49-F238E27FC236}">
                <a16:creationId xmlns:a16="http://schemas.microsoft.com/office/drawing/2014/main" id="{073381C2-A2C4-4676-8527-2D7C9F6844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BE7D79-BCB6-428B-AF25-715D59EF554D}"/>
              </a:ext>
            </a:extLst>
          </p:cNvPr>
          <p:cNvSpPr>
            <a:spLocks noGrp="1"/>
          </p:cNvSpPr>
          <p:nvPr>
            <p:ph type="sldNum" sz="quarter" idx="12"/>
          </p:nvPr>
        </p:nvSpPr>
        <p:spPr/>
        <p:txBody>
          <a:bodyPr/>
          <a:lstStyle/>
          <a:p>
            <a:fld id="{EE44CAF4-B3F7-41D0-AD4F-1CA9D59ADD48}" type="slidenum">
              <a:rPr lang="en-US" smtClean="0"/>
              <a:t>‹#›</a:t>
            </a:fld>
            <a:endParaRPr lang="en-US"/>
          </a:p>
        </p:txBody>
      </p:sp>
    </p:spTree>
    <p:extLst>
      <p:ext uri="{BB962C8B-B14F-4D97-AF65-F5344CB8AC3E}">
        <p14:creationId xmlns:p14="http://schemas.microsoft.com/office/powerpoint/2010/main" val="4020261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p:spTree>
      <p:nvGrpSpPr>
        <p:cNvPr id="1" name=""/>
        <p:cNvGrpSpPr/>
        <p:nvPr/>
      </p:nvGrpSpPr>
      <p:grpSpPr>
        <a:xfrm>
          <a:off x="0" y="0"/>
          <a:ext cx="0" cy="0"/>
          <a:chOff x="0" y="0"/>
          <a:chExt cx="0" cy="0"/>
        </a:xfrm>
      </p:grpSpPr>
      <p:sp>
        <p:nvSpPr>
          <p:cNvPr id="39" name="Title Text"/>
          <p:cNvSpPr txBox="1">
            <a:spLocks noGrp="1"/>
          </p:cNvSpPr>
          <p:nvPr>
            <p:ph type="title"/>
          </p:nvPr>
        </p:nvSpPr>
        <p:spPr>
          <a:xfrm>
            <a:off x="1524000" y="1122362"/>
            <a:ext cx="9144000" cy="2387601"/>
          </a:xfrm>
          <a:prstGeom prst="rect">
            <a:avLst/>
          </a:prstGeom>
        </p:spPr>
        <p:txBody>
          <a:bodyPr anchor="b"/>
          <a:lstStyle>
            <a:lvl1pPr algn="ctr">
              <a:defRPr sz="6000"/>
            </a:lvl1pPr>
          </a:lstStyle>
          <a:p>
            <a:r>
              <a:t>Title Text</a:t>
            </a:r>
          </a:p>
        </p:txBody>
      </p:sp>
      <p:sp>
        <p:nvSpPr>
          <p:cNvPr id="40" name="Body Level One…"/>
          <p:cNvSpPr txBox="1">
            <a:spLocks noGrp="1"/>
          </p:cNvSpPr>
          <p:nvPr>
            <p:ph type="body" sz="quarter" idx="1"/>
          </p:nvPr>
        </p:nvSpPr>
        <p:spPr>
          <a:xfrm>
            <a:off x="1524000" y="3602037"/>
            <a:ext cx="9144000" cy="1655763"/>
          </a:xfrm>
          <a:prstGeom prst="rect">
            <a:avLst/>
          </a:prstGeom>
        </p:spPr>
        <p:txBody>
          <a:bodyPr/>
          <a:lstStyle>
            <a:lvl1pPr marL="406400" indent="-355600" algn="ctr">
              <a:buClrTx/>
              <a:buSzTx/>
              <a:buFontTx/>
              <a:buNone/>
              <a:defRPr sz="2400"/>
            </a:lvl1pPr>
            <a:lvl2pPr marL="406400" indent="127000" algn="ctr">
              <a:buClrTx/>
              <a:buSzTx/>
              <a:buFontTx/>
              <a:buNone/>
              <a:defRPr sz="2400"/>
            </a:lvl2pPr>
            <a:lvl3pPr marL="406400" indent="609600" algn="ctr">
              <a:buClrTx/>
              <a:buSzTx/>
              <a:buFontTx/>
              <a:buNone/>
              <a:defRPr sz="2400"/>
            </a:lvl3pPr>
            <a:lvl4pPr marL="406400" indent="1079500" algn="ctr">
              <a:buClrTx/>
              <a:buSzTx/>
              <a:buFontTx/>
              <a:buNone/>
              <a:defRPr sz="2400"/>
            </a:lvl4pPr>
            <a:lvl5pPr marL="406400" indent="1536700" algn="ctr">
              <a:buClrTx/>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WO_OBJECTS_WITH_TEXT">
    <p:spTree>
      <p:nvGrpSpPr>
        <p:cNvPr id="1" name=""/>
        <p:cNvGrpSpPr/>
        <p:nvPr/>
      </p:nvGrpSpPr>
      <p:grpSpPr>
        <a:xfrm>
          <a:off x="0" y="0"/>
          <a:ext cx="0" cy="0"/>
          <a:chOff x="0" y="0"/>
          <a:chExt cx="0" cy="0"/>
        </a:xfrm>
      </p:grpSpPr>
      <p:sp>
        <p:nvSpPr>
          <p:cNvPr id="48" name="Title Text"/>
          <p:cNvSpPr txBox="1">
            <a:spLocks noGrp="1"/>
          </p:cNvSpPr>
          <p:nvPr>
            <p:ph type="title"/>
          </p:nvPr>
        </p:nvSpPr>
        <p:spPr>
          <a:xfrm>
            <a:off x="839787" y="365125"/>
            <a:ext cx="10515601" cy="1325563"/>
          </a:xfrm>
          <a:prstGeom prst="rect">
            <a:avLst/>
          </a:prstGeom>
        </p:spPr>
        <p:txBody>
          <a:bodyPr/>
          <a:lstStyle/>
          <a:p>
            <a:r>
              <a:t>Title Text</a:t>
            </a:r>
          </a:p>
        </p:txBody>
      </p:sp>
      <p:sp>
        <p:nvSpPr>
          <p:cNvPr id="49" name="Body Level One…"/>
          <p:cNvSpPr txBox="1">
            <a:spLocks noGrp="1"/>
          </p:cNvSpPr>
          <p:nvPr>
            <p:ph type="body" sz="quarter" idx="1"/>
          </p:nvPr>
        </p:nvSpPr>
        <p:spPr>
          <a:xfrm>
            <a:off x="839787" y="1681163"/>
            <a:ext cx="5157789" cy="823913"/>
          </a:xfrm>
          <a:prstGeom prst="rect">
            <a:avLst/>
          </a:prstGeom>
        </p:spPr>
        <p:txBody>
          <a:bodyPr anchor="b"/>
          <a:lstStyle>
            <a:lvl1pPr marL="228600" indent="0">
              <a:buClrTx/>
              <a:buSzTx/>
              <a:buFontTx/>
              <a:buNone/>
              <a:defRPr sz="2400" b="1"/>
            </a:lvl1pPr>
            <a:lvl2pPr marL="228600" indent="457200">
              <a:buClrTx/>
              <a:buSzTx/>
              <a:buFontTx/>
              <a:buNone/>
              <a:defRPr sz="2400" b="1"/>
            </a:lvl2pPr>
            <a:lvl3pPr marL="228600" indent="914400">
              <a:buClrTx/>
              <a:buSzTx/>
              <a:buFontTx/>
              <a:buNone/>
              <a:defRPr sz="2400" b="1"/>
            </a:lvl3pPr>
            <a:lvl4pPr marL="228600" indent="1371600">
              <a:buClrTx/>
              <a:buSzTx/>
              <a:buFontTx/>
              <a:buNone/>
              <a:defRPr sz="2400" b="1"/>
            </a:lvl4pPr>
            <a:lvl5pPr marL="228600" indent="1828800">
              <a:buClrTx/>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50" name="Google Shape;39;p17"/>
          <p:cNvSpPr txBox="1">
            <a:spLocks noGrp="1"/>
          </p:cNvSpPr>
          <p:nvPr>
            <p:ph type="body" sz="half" idx="13"/>
          </p:nvPr>
        </p:nvSpPr>
        <p:spPr>
          <a:xfrm>
            <a:off x="839787" y="2505075"/>
            <a:ext cx="5157789" cy="3684588"/>
          </a:xfrm>
          <a:prstGeom prst="rect">
            <a:avLst/>
          </a:prstGeom>
        </p:spPr>
        <p:txBody>
          <a:bodyPr/>
          <a:lstStyle/>
          <a:p>
            <a:endParaRPr/>
          </a:p>
        </p:txBody>
      </p:sp>
      <p:sp>
        <p:nvSpPr>
          <p:cNvPr id="51" name="Google Shape;40;p17"/>
          <p:cNvSpPr txBox="1">
            <a:spLocks noGrp="1"/>
          </p:cNvSpPr>
          <p:nvPr>
            <p:ph type="body" sz="quarter" idx="14"/>
          </p:nvPr>
        </p:nvSpPr>
        <p:spPr>
          <a:xfrm>
            <a:off x="6172200" y="1681163"/>
            <a:ext cx="5183188" cy="823913"/>
          </a:xfrm>
          <a:prstGeom prst="rect">
            <a:avLst/>
          </a:prstGeom>
        </p:spPr>
        <p:txBody>
          <a:bodyPr anchor="b"/>
          <a:lstStyle/>
          <a:p>
            <a:pPr marL="228600" indent="0">
              <a:buClrTx/>
              <a:buSzTx/>
              <a:buFontTx/>
              <a:buNone/>
              <a:defRPr sz="2400" b="1"/>
            </a:pPr>
            <a:endParaRPr/>
          </a:p>
        </p:txBody>
      </p:sp>
      <p:sp>
        <p:nvSpPr>
          <p:cNvPr id="52" name="Google Shape;41;p17"/>
          <p:cNvSpPr txBox="1">
            <a:spLocks noGrp="1"/>
          </p:cNvSpPr>
          <p:nvPr>
            <p:ph type="body" sz="half" idx="15"/>
          </p:nvPr>
        </p:nvSpPr>
        <p:spPr>
          <a:xfrm>
            <a:off x="6172200" y="2505075"/>
            <a:ext cx="5183188" cy="3684588"/>
          </a:xfrm>
          <a:prstGeom prst="rect">
            <a:avLst/>
          </a:prstGeom>
        </p:spPr>
        <p:txBody>
          <a:bodyPr/>
          <a:lstStyle/>
          <a:p>
            <a:endParaRPr/>
          </a:p>
        </p:txBody>
      </p:sp>
      <p:sp>
        <p:nvSpPr>
          <p:cNvPr id="5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_ONLY">
    <p:spTree>
      <p:nvGrpSpPr>
        <p:cNvPr id="1" name=""/>
        <p:cNvGrpSpPr/>
        <p:nvPr/>
      </p:nvGrpSpPr>
      <p:grpSpPr>
        <a:xfrm>
          <a:off x="0" y="0"/>
          <a:ext cx="0" cy="0"/>
          <a:chOff x="0" y="0"/>
          <a:chExt cx="0" cy="0"/>
        </a:xfrm>
      </p:grpSpPr>
      <p:sp>
        <p:nvSpPr>
          <p:cNvPr id="60" name="Title Text"/>
          <p:cNvSpPr txBox="1">
            <a:spLocks noGrp="1"/>
          </p:cNvSpPr>
          <p:nvPr>
            <p:ph type="title"/>
          </p:nvPr>
        </p:nvSpPr>
        <p:spPr>
          <a:prstGeom prst="rect">
            <a:avLst/>
          </a:prstGeom>
        </p:spPr>
        <p:txBody>
          <a:bodyPr/>
          <a:lstStyle/>
          <a:p>
            <a:r>
              <a:t>Title Text</a:t>
            </a:r>
          </a:p>
        </p:txBody>
      </p:sp>
      <p:sp>
        <p:nvSpPr>
          <p:cNvPr id="6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OBJECT_WITH_CAPTION_TEXT">
    <p:spTree>
      <p:nvGrpSpPr>
        <p:cNvPr id="1" name=""/>
        <p:cNvGrpSpPr/>
        <p:nvPr/>
      </p:nvGrpSpPr>
      <p:grpSpPr>
        <a:xfrm>
          <a:off x="0" y="0"/>
          <a:ext cx="0" cy="0"/>
          <a:chOff x="0" y="0"/>
          <a:chExt cx="0" cy="0"/>
        </a:xfrm>
      </p:grpSpPr>
      <p:sp>
        <p:nvSpPr>
          <p:cNvPr id="75" name="Title Text"/>
          <p:cNvSpPr txBox="1">
            <a:spLocks noGrp="1"/>
          </p:cNvSpPr>
          <p:nvPr>
            <p:ph type="title"/>
          </p:nvPr>
        </p:nvSpPr>
        <p:spPr>
          <a:xfrm>
            <a:off x="839787" y="457200"/>
            <a:ext cx="3932239" cy="1600200"/>
          </a:xfrm>
          <a:prstGeom prst="rect">
            <a:avLst/>
          </a:prstGeom>
        </p:spPr>
        <p:txBody>
          <a:bodyPr anchor="b"/>
          <a:lstStyle>
            <a:lvl1pPr>
              <a:defRPr sz="3200"/>
            </a:lvl1pPr>
          </a:lstStyle>
          <a:p>
            <a:r>
              <a:t>Title Text</a:t>
            </a:r>
          </a:p>
        </p:txBody>
      </p:sp>
      <p:sp>
        <p:nvSpPr>
          <p:cNvPr id="76" name="Body Level One…"/>
          <p:cNvSpPr txBox="1">
            <a:spLocks noGrp="1"/>
          </p:cNvSpPr>
          <p:nvPr>
            <p:ph type="body" sz="half" idx="1"/>
          </p:nvPr>
        </p:nvSpPr>
        <p:spPr>
          <a:xfrm>
            <a:off x="5183187" y="987425"/>
            <a:ext cx="6172201" cy="4873625"/>
          </a:xfrm>
          <a:prstGeom prst="rect">
            <a:avLst/>
          </a:prstGeom>
        </p:spPr>
        <p:txBody>
          <a:bodyPr/>
          <a:lstStyle>
            <a:lvl1pPr indent="-431800">
              <a:buSzPts val="3200"/>
              <a:defRPr sz="3200"/>
            </a:lvl1pPr>
            <a:lvl2pPr marL="972457" indent="-464457">
              <a:buSzPts val="3200"/>
              <a:defRPr sz="3200"/>
            </a:lvl2pPr>
            <a:lvl3pPr marL="1498600" indent="-508000">
              <a:buSzPts val="3200"/>
              <a:defRPr sz="3200"/>
            </a:lvl3pPr>
            <a:lvl4pPr marL="2042160" indent="-568960">
              <a:buSzPts val="3200"/>
              <a:defRPr sz="3200"/>
            </a:lvl4pPr>
            <a:lvl5pPr marL="2499360" indent="-568960">
              <a:buSzPts val="3200"/>
              <a:defRPr sz="3200"/>
            </a:lvl5pPr>
          </a:lstStyle>
          <a:p>
            <a:r>
              <a:t>Body Level One</a:t>
            </a:r>
          </a:p>
          <a:p>
            <a:pPr lvl="1"/>
            <a:r>
              <a:t>Body Level Two</a:t>
            </a:r>
          </a:p>
          <a:p>
            <a:pPr lvl="2"/>
            <a:r>
              <a:t>Body Level Three</a:t>
            </a:r>
          </a:p>
          <a:p>
            <a:pPr lvl="3"/>
            <a:r>
              <a:t>Body Level Four</a:t>
            </a:r>
          </a:p>
          <a:p>
            <a:pPr lvl="4"/>
            <a:r>
              <a:t>Body Level Five</a:t>
            </a:r>
          </a:p>
        </p:txBody>
      </p:sp>
      <p:sp>
        <p:nvSpPr>
          <p:cNvPr id="77" name="Google Shape;57;p20"/>
          <p:cNvSpPr txBox="1">
            <a:spLocks noGrp="1"/>
          </p:cNvSpPr>
          <p:nvPr>
            <p:ph type="body" sz="quarter" idx="13"/>
          </p:nvPr>
        </p:nvSpPr>
        <p:spPr>
          <a:xfrm>
            <a:off x="839787" y="2057400"/>
            <a:ext cx="3932239" cy="3811588"/>
          </a:xfrm>
          <a:prstGeom prst="rect">
            <a:avLst/>
          </a:prstGeom>
        </p:spPr>
        <p:txBody>
          <a:bodyPr/>
          <a:lstStyle/>
          <a:p>
            <a:pPr marL="228600" indent="0">
              <a:buClrTx/>
              <a:buSzTx/>
              <a:buFontTx/>
              <a:buNone/>
              <a:defRPr sz="1600"/>
            </a:pPr>
            <a:endParaRPr/>
          </a:p>
        </p:txBody>
      </p:sp>
      <p:sp>
        <p:nvSpPr>
          <p:cNvPr id="7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_WITH_CAPTION_TEXT">
    <p:spTree>
      <p:nvGrpSpPr>
        <p:cNvPr id="1" name=""/>
        <p:cNvGrpSpPr/>
        <p:nvPr/>
      </p:nvGrpSpPr>
      <p:grpSpPr>
        <a:xfrm>
          <a:off x="0" y="0"/>
          <a:ext cx="0" cy="0"/>
          <a:chOff x="0" y="0"/>
          <a:chExt cx="0" cy="0"/>
        </a:xfrm>
      </p:grpSpPr>
      <p:sp>
        <p:nvSpPr>
          <p:cNvPr id="85" name="Title Text"/>
          <p:cNvSpPr txBox="1">
            <a:spLocks noGrp="1"/>
          </p:cNvSpPr>
          <p:nvPr>
            <p:ph type="title"/>
          </p:nvPr>
        </p:nvSpPr>
        <p:spPr>
          <a:xfrm>
            <a:off x="839787" y="457200"/>
            <a:ext cx="3932239" cy="1600200"/>
          </a:xfrm>
          <a:prstGeom prst="rect">
            <a:avLst/>
          </a:prstGeom>
        </p:spPr>
        <p:txBody>
          <a:bodyPr anchor="b"/>
          <a:lstStyle>
            <a:lvl1pPr>
              <a:defRPr sz="3200"/>
            </a:lvl1pPr>
          </a:lstStyle>
          <a:p>
            <a:r>
              <a:t>Title Text</a:t>
            </a:r>
          </a:p>
        </p:txBody>
      </p:sp>
      <p:sp>
        <p:nvSpPr>
          <p:cNvPr id="86" name="Google Shape;63;p21"/>
          <p:cNvSpPr>
            <a:spLocks noGrp="1"/>
          </p:cNvSpPr>
          <p:nvPr>
            <p:ph type="pic" sz="half" idx="13"/>
          </p:nvPr>
        </p:nvSpPr>
        <p:spPr>
          <a:xfrm>
            <a:off x="5183187" y="987425"/>
            <a:ext cx="6172201" cy="4873625"/>
          </a:xfrm>
          <a:prstGeom prst="rect">
            <a:avLst/>
          </a:prstGeom>
        </p:spPr>
        <p:txBody>
          <a:bodyPr lIns="91439" tIns="45719" rIns="91439" bIns="45719">
            <a:noAutofit/>
          </a:bodyPr>
          <a:lstStyle/>
          <a:p>
            <a:endParaRPr/>
          </a:p>
        </p:txBody>
      </p:sp>
      <p:sp>
        <p:nvSpPr>
          <p:cNvPr id="87" name="Body Level One…"/>
          <p:cNvSpPr txBox="1">
            <a:spLocks noGrp="1"/>
          </p:cNvSpPr>
          <p:nvPr>
            <p:ph type="body" sz="quarter" idx="1"/>
          </p:nvPr>
        </p:nvSpPr>
        <p:spPr>
          <a:xfrm>
            <a:off x="839787" y="2057400"/>
            <a:ext cx="3932239" cy="3811588"/>
          </a:xfrm>
          <a:prstGeom prst="rect">
            <a:avLst/>
          </a:prstGeom>
        </p:spPr>
        <p:txBody>
          <a:bodyPr/>
          <a:lstStyle>
            <a:lvl1pPr marL="228600" indent="0">
              <a:buClrTx/>
              <a:buSzTx/>
              <a:buFontTx/>
              <a:buNone/>
              <a:defRPr sz="1600"/>
            </a:lvl1pPr>
            <a:lvl2pPr marL="228600" indent="457200">
              <a:buClrTx/>
              <a:buSzTx/>
              <a:buFontTx/>
              <a:buNone/>
              <a:defRPr sz="1600"/>
            </a:lvl2pPr>
            <a:lvl3pPr marL="228600" indent="914400">
              <a:buClrTx/>
              <a:buSzTx/>
              <a:buFontTx/>
              <a:buNone/>
              <a:defRPr sz="1600"/>
            </a:lvl3pPr>
            <a:lvl4pPr marL="228600" indent="1371600">
              <a:buClrTx/>
              <a:buSzTx/>
              <a:buFontTx/>
              <a:buNone/>
              <a:defRPr sz="1600"/>
            </a:lvl4pPr>
            <a:lvl5pPr marL="228600" indent="1828800">
              <a:buClrTx/>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8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nchor="ctr">
            <a:normAutofit/>
          </a:bodyPr>
          <a:lstStyle/>
          <a:p>
            <a:r>
              <a:t>Title Text</a:t>
            </a:r>
          </a:p>
        </p:txBody>
      </p:sp>
      <p:sp>
        <p:nvSpPr>
          <p:cNvPr id="3" name="Body Level One…"/>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11089858" y="6404312"/>
            <a:ext cx="263942" cy="269201"/>
          </a:xfrm>
          <a:prstGeom prst="rect">
            <a:avLst/>
          </a:prstGeom>
          <a:ln w="12700">
            <a:miter lim="400000"/>
          </a:ln>
        </p:spPr>
        <p:txBody>
          <a:bodyPr wrap="none" lIns="45699" tIns="45699" rIns="45699" bIns="45699" anchor="ctr">
            <a:spAutoFit/>
          </a:bodyPr>
          <a:lstStyle>
            <a:lvl1pPr algn="r">
              <a:defRPr sz="1200">
                <a:solidFill>
                  <a:srgbClr val="888888"/>
                </a:solidFill>
                <a:latin typeface="Calibri"/>
                <a:ea typeface="Calibri"/>
                <a:cs typeface="Calibri"/>
                <a:sym typeface="Calibri"/>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9pPr>
    </p:titleStyle>
    <p:bodyStyle>
      <a:lvl1pPr marL="457200" marR="0" indent="-342900" algn="l" defTabSz="914400" rtl="0" latinLnBrk="0">
        <a:lnSpc>
          <a:spcPct val="90000"/>
        </a:lnSpc>
        <a:spcBef>
          <a:spcPts val="1000"/>
        </a:spcBef>
        <a:spcAft>
          <a:spcPts val="0"/>
        </a:spcAft>
        <a:buClr>
          <a:srgbClr val="000000"/>
        </a:buClr>
        <a:buSzPts val="2800"/>
        <a:buFont typeface="Arial"/>
        <a:buChar char="•"/>
        <a:tabLst/>
        <a:defRPr sz="2800" b="0" i="0" u="none" strike="noStrike" cap="none" spc="0" baseline="0">
          <a:ln>
            <a:noFill/>
          </a:ln>
          <a:solidFill>
            <a:srgbClr val="000000"/>
          </a:solidFill>
          <a:uFillTx/>
          <a:latin typeface="Calibri"/>
          <a:ea typeface="Calibri"/>
          <a:cs typeface="Calibri"/>
          <a:sym typeface="Calibri"/>
        </a:defRPr>
      </a:lvl1pPr>
      <a:lvl2pPr marL="971550" marR="0" indent="-400050" algn="l" defTabSz="914400" rtl="0" latinLnBrk="0">
        <a:lnSpc>
          <a:spcPct val="90000"/>
        </a:lnSpc>
        <a:spcBef>
          <a:spcPts val="1000"/>
        </a:spcBef>
        <a:spcAft>
          <a:spcPts val="0"/>
        </a:spcAft>
        <a:buClr>
          <a:srgbClr val="000000"/>
        </a:buClr>
        <a:buSzPts val="2800"/>
        <a:buFont typeface="Arial"/>
        <a:buChar char="•"/>
        <a:tabLst/>
        <a:defRPr sz="2800" b="0" i="0" u="none" strike="noStrike" cap="none" spc="0" baseline="0">
          <a:ln>
            <a:noFill/>
          </a:ln>
          <a:solidFill>
            <a:srgbClr val="000000"/>
          </a:solidFill>
          <a:uFillTx/>
          <a:latin typeface="Calibri"/>
          <a:ea typeface="Calibri"/>
          <a:cs typeface="Calibri"/>
          <a:sym typeface="Calibri"/>
        </a:defRPr>
      </a:lvl2pPr>
      <a:lvl3pPr marL="1508760" marR="0" indent="-480060" algn="l" defTabSz="914400" rtl="0" latinLnBrk="0">
        <a:lnSpc>
          <a:spcPct val="90000"/>
        </a:lnSpc>
        <a:spcBef>
          <a:spcPts val="1000"/>
        </a:spcBef>
        <a:spcAft>
          <a:spcPts val="0"/>
        </a:spcAft>
        <a:buClr>
          <a:srgbClr val="000000"/>
        </a:buClr>
        <a:buSzPts val="2800"/>
        <a:buFont typeface="Arial"/>
        <a:buChar char="•"/>
        <a:tabLst/>
        <a:defRPr sz="2800" b="0" i="0" u="none" strike="noStrike" cap="none" spc="0" baseline="0">
          <a:ln>
            <a:noFill/>
          </a:ln>
          <a:solidFill>
            <a:srgbClr val="000000"/>
          </a:solidFill>
          <a:uFillTx/>
          <a:latin typeface="Calibri"/>
          <a:ea typeface="Calibri"/>
          <a:cs typeface="Calibri"/>
          <a:sym typeface="Calibri"/>
        </a:defRPr>
      </a:lvl3pPr>
      <a:lvl4pPr marL="2019300" marR="0" indent="-533400" algn="l" defTabSz="914400" rtl="0" latinLnBrk="0">
        <a:lnSpc>
          <a:spcPct val="90000"/>
        </a:lnSpc>
        <a:spcBef>
          <a:spcPts val="1000"/>
        </a:spcBef>
        <a:spcAft>
          <a:spcPts val="0"/>
        </a:spcAft>
        <a:buClr>
          <a:srgbClr val="000000"/>
        </a:buClr>
        <a:buSzPts val="2800"/>
        <a:buFont typeface="Arial"/>
        <a:buChar char="•"/>
        <a:tabLst/>
        <a:defRPr sz="2800" b="0" i="0" u="none" strike="noStrike" cap="none" spc="0" baseline="0">
          <a:ln>
            <a:noFill/>
          </a:ln>
          <a:solidFill>
            <a:srgbClr val="000000"/>
          </a:solidFill>
          <a:uFillTx/>
          <a:latin typeface="Calibri"/>
          <a:ea typeface="Calibri"/>
          <a:cs typeface="Calibri"/>
          <a:sym typeface="Calibri"/>
        </a:defRPr>
      </a:lvl4pPr>
      <a:lvl5pPr marL="2476500" marR="0" indent="-533400" algn="l" defTabSz="914400" rtl="0" latinLnBrk="0">
        <a:lnSpc>
          <a:spcPct val="90000"/>
        </a:lnSpc>
        <a:spcBef>
          <a:spcPts val="1000"/>
        </a:spcBef>
        <a:spcAft>
          <a:spcPts val="0"/>
        </a:spcAft>
        <a:buClr>
          <a:srgbClr val="000000"/>
        </a:buClr>
        <a:buSzPts val="2800"/>
        <a:buFont typeface="Arial"/>
        <a:buChar char="•"/>
        <a:tabLst/>
        <a:defRPr sz="2800" b="0" i="0" u="none" strike="noStrike" cap="none" spc="0" baseline="0">
          <a:ln>
            <a:noFill/>
          </a:ln>
          <a:solidFill>
            <a:srgbClr val="000000"/>
          </a:solidFill>
          <a:uFillTx/>
          <a:latin typeface="Calibri"/>
          <a:ea typeface="Calibri"/>
          <a:cs typeface="Calibri"/>
          <a:sym typeface="Calibri"/>
        </a:defRPr>
      </a:lvl5pPr>
      <a:lvl6pPr marL="2933700" marR="0" indent="-533400" algn="l" defTabSz="914400" rtl="0" latinLnBrk="0">
        <a:lnSpc>
          <a:spcPct val="90000"/>
        </a:lnSpc>
        <a:spcBef>
          <a:spcPts val="1000"/>
        </a:spcBef>
        <a:spcAft>
          <a:spcPts val="0"/>
        </a:spcAft>
        <a:buClr>
          <a:srgbClr val="000000"/>
        </a:buClr>
        <a:buSzPts val="2800"/>
        <a:buFont typeface="Arial"/>
        <a:buChar char="•"/>
        <a:tabLst/>
        <a:defRPr sz="2800" b="0" i="0" u="none" strike="noStrike" cap="none" spc="0" baseline="0">
          <a:ln>
            <a:noFill/>
          </a:ln>
          <a:solidFill>
            <a:srgbClr val="000000"/>
          </a:solidFill>
          <a:uFillTx/>
          <a:latin typeface="Calibri"/>
          <a:ea typeface="Calibri"/>
          <a:cs typeface="Calibri"/>
          <a:sym typeface="Calibri"/>
        </a:defRPr>
      </a:lvl6pPr>
      <a:lvl7pPr marL="3390900" marR="0" indent="-533400" algn="l" defTabSz="914400" rtl="0" latinLnBrk="0">
        <a:lnSpc>
          <a:spcPct val="90000"/>
        </a:lnSpc>
        <a:spcBef>
          <a:spcPts val="1000"/>
        </a:spcBef>
        <a:spcAft>
          <a:spcPts val="0"/>
        </a:spcAft>
        <a:buClr>
          <a:srgbClr val="000000"/>
        </a:buClr>
        <a:buSzPts val="2800"/>
        <a:buFont typeface="Arial"/>
        <a:buChar char="•"/>
        <a:tabLst/>
        <a:defRPr sz="2800" b="0" i="0" u="none" strike="noStrike" cap="none" spc="0" baseline="0">
          <a:ln>
            <a:noFill/>
          </a:ln>
          <a:solidFill>
            <a:srgbClr val="000000"/>
          </a:solidFill>
          <a:uFillTx/>
          <a:latin typeface="Calibri"/>
          <a:ea typeface="Calibri"/>
          <a:cs typeface="Calibri"/>
          <a:sym typeface="Calibri"/>
        </a:defRPr>
      </a:lvl7pPr>
      <a:lvl8pPr marL="3848100" marR="0" indent="-533400" algn="l" defTabSz="914400" rtl="0" latinLnBrk="0">
        <a:lnSpc>
          <a:spcPct val="90000"/>
        </a:lnSpc>
        <a:spcBef>
          <a:spcPts val="1000"/>
        </a:spcBef>
        <a:spcAft>
          <a:spcPts val="0"/>
        </a:spcAft>
        <a:buClr>
          <a:srgbClr val="000000"/>
        </a:buClr>
        <a:buSzPts val="2800"/>
        <a:buFont typeface="Arial"/>
        <a:buChar char="•"/>
        <a:tabLst/>
        <a:defRPr sz="2800" b="0" i="0" u="none" strike="noStrike" cap="none" spc="0" baseline="0">
          <a:ln>
            <a:noFill/>
          </a:ln>
          <a:solidFill>
            <a:srgbClr val="000000"/>
          </a:solidFill>
          <a:uFillTx/>
          <a:latin typeface="Calibri"/>
          <a:ea typeface="Calibri"/>
          <a:cs typeface="Calibri"/>
          <a:sym typeface="Calibri"/>
        </a:defRPr>
      </a:lvl8pPr>
      <a:lvl9pPr marL="4305300" marR="0" indent="-533400" algn="l" defTabSz="914400" rtl="0" latinLnBrk="0">
        <a:lnSpc>
          <a:spcPct val="90000"/>
        </a:lnSpc>
        <a:spcBef>
          <a:spcPts val="1000"/>
        </a:spcBef>
        <a:spcAft>
          <a:spcPts val="0"/>
        </a:spcAft>
        <a:buClr>
          <a:srgbClr val="000000"/>
        </a:buClr>
        <a:buSzPts val="2800"/>
        <a:buFont typeface="Arial"/>
        <a:buChar char="•"/>
        <a:tabLst/>
        <a:defRPr sz="2800" b="0" i="0" u="none" strike="noStrike" cap="none" spc="0" baseline="0">
          <a:ln>
            <a:noFill/>
          </a:ln>
          <a:solidFill>
            <a:srgbClr val="000000"/>
          </a:solidFill>
          <a:uFillTx/>
          <a:latin typeface="Calibri"/>
          <a:ea typeface="Calibri"/>
          <a:cs typeface="Calibri"/>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hyperlink" Target="https://www.judiciary.uk/publications/message-from-the-president-of-the-family-division-publication-of-the-presidents-public-law-working-group-report/" TargetMode="External"/><Relationship Id="rId2" Type="http://schemas.openxmlformats.org/officeDocument/2006/relationships/hyperlink" Target="https://www.judiciary.uk/publications/message-from-the-president-of-the-family-division-publication-of-the-presidents-public-law-working-group-report" TargetMode="Externa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hyperlink" Target="https://www.judiciary.uk/publications/message-from-the-president-of-the-family-division-publication-of-the-presidents-public-law-working-group-report/" TargetMode="Externa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hyperlink" Target="https://www.judiciary.uk/publications/message-from-the-president-of-the-family-division-publication-of-the-presidents-public-law-working-group-report/" TargetMode="Externa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6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9EAD3"/>
        </a:solidFill>
        <a:effectLst/>
      </p:bgPr>
    </p:bg>
    <p:spTree>
      <p:nvGrpSpPr>
        <p:cNvPr id="1" name=""/>
        <p:cNvGrpSpPr/>
        <p:nvPr/>
      </p:nvGrpSpPr>
      <p:grpSpPr>
        <a:xfrm>
          <a:off x="0" y="0"/>
          <a:ext cx="0" cy="0"/>
          <a:chOff x="0" y="0"/>
          <a:chExt cx="0" cy="0"/>
        </a:xfrm>
      </p:grpSpPr>
      <p:sp>
        <p:nvSpPr>
          <p:cNvPr id="313" name="Google Shape;204;gcc97d97200_0_82"/>
          <p:cNvSpPr/>
          <p:nvPr/>
        </p:nvSpPr>
        <p:spPr>
          <a:xfrm>
            <a:off x="0" y="0"/>
            <a:ext cx="12192000" cy="5889600"/>
          </a:xfrm>
          <a:prstGeom prst="rect">
            <a:avLst/>
          </a:prstGeom>
          <a:solidFill>
            <a:srgbClr val="FFFFFF"/>
          </a:solidFill>
          <a:ln w="12700">
            <a:miter lim="400000"/>
          </a:ln>
        </p:spPr>
        <p:txBody>
          <a:bodyPr lIns="0" tIns="0" rIns="0" bIns="0" anchor="ctr"/>
          <a:lstStyle/>
          <a:p>
            <a:endParaRPr/>
          </a:p>
        </p:txBody>
      </p:sp>
      <p:sp>
        <p:nvSpPr>
          <p:cNvPr id="314" name="Google Shape;205;gcc97d97200_0_82"/>
          <p:cNvSpPr txBox="1"/>
          <p:nvPr/>
        </p:nvSpPr>
        <p:spPr>
          <a:xfrm>
            <a:off x="7877999" y="6092333"/>
            <a:ext cx="4314001" cy="662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2400">
                <a:latin typeface="Avenir Roman"/>
                <a:ea typeface="Avenir Roman"/>
                <a:cs typeface="Avenir Roman"/>
                <a:sym typeface="Avenir Roman"/>
              </a:defRPr>
            </a:lvl1pPr>
          </a:lstStyle>
          <a:p>
            <a:r>
              <a:t>Public Law Working Group</a:t>
            </a:r>
          </a:p>
        </p:txBody>
      </p:sp>
      <p:sp>
        <p:nvSpPr>
          <p:cNvPr id="315" name="Google Shape;206;gcc97d97200_0_82"/>
          <p:cNvSpPr txBox="1"/>
          <p:nvPr/>
        </p:nvSpPr>
        <p:spPr>
          <a:xfrm>
            <a:off x="5029225" y="1178549"/>
            <a:ext cx="6923401" cy="655112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algn="ctr">
              <a:lnSpc>
                <a:spcPct val="90000"/>
              </a:lnSpc>
              <a:defRPr sz="3400">
                <a:solidFill>
                  <a:srgbClr val="080808"/>
                </a:solidFill>
                <a:latin typeface="Avenir Roman"/>
                <a:ea typeface="Avenir Roman"/>
                <a:cs typeface="Avenir Roman"/>
                <a:sym typeface="Avenir Roman"/>
              </a:defRPr>
            </a:pPr>
            <a:r>
              <a:t>President of the Family Division’s </a:t>
            </a:r>
            <a:br/>
            <a:r>
              <a:t>Public Law Working Group (PLWG) </a:t>
            </a:r>
            <a:br/>
            <a:r>
              <a:t>Final Report (March 2021) </a:t>
            </a:r>
          </a:p>
          <a:p>
            <a:pPr algn="ctr">
              <a:lnSpc>
                <a:spcPct val="90000"/>
              </a:lnSpc>
            </a:pPr>
            <a:endParaRPr sz="3400">
              <a:solidFill>
                <a:srgbClr val="080808"/>
              </a:solidFill>
              <a:latin typeface="Avenir Roman"/>
              <a:ea typeface="Avenir Roman"/>
              <a:cs typeface="Avenir Roman"/>
              <a:sym typeface="Avenir Roman"/>
            </a:endParaRPr>
          </a:p>
          <a:p>
            <a:pPr algn="ctr">
              <a:lnSpc>
                <a:spcPct val="90000"/>
              </a:lnSpc>
              <a:defRPr sz="2600">
                <a:solidFill>
                  <a:srgbClr val="080808"/>
                </a:solidFill>
                <a:latin typeface="Avenir Roman"/>
                <a:ea typeface="Avenir Roman"/>
                <a:cs typeface="Avenir Roman"/>
                <a:sym typeface="Avenir Roman"/>
              </a:defRPr>
            </a:pPr>
            <a:r>
              <a:t>Briefing on the PLWG best practice guidance on support for, and work with, families prior to court proceedings for use in local areas</a:t>
            </a:r>
            <a:endParaRPr sz="3000"/>
          </a:p>
          <a:p>
            <a:pPr algn="ctr">
              <a:lnSpc>
                <a:spcPct val="106999"/>
              </a:lnSpc>
            </a:pPr>
            <a:endParaRPr sz="5300">
              <a:latin typeface="Avenir Roman"/>
              <a:ea typeface="Avenir Roman"/>
              <a:cs typeface="Avenir Roman"/>
              <a:sym typeface="Avenir Roman"/>
            </a:endParaRPr>
          </a:p>
        </p:txBody>
      </p:sp>
      <p:pic>
        <p:nvPicPr>
          <p:cNvPr id="316" name="Google Shape;207;gcc97d97200_0_82" descr="Google Shape;207;gcc97d97200_0_82"/>
          <p:cNvPicPr>
            <a:picLocks noChangeAspect="1"/>
          </p:cNvPicPr>
          <p:nvPr/>
        </p:nvPicPr>
        <p:blipFill>
          <a:blip r:embed="rId2"/>
          <a:stretch>
            <a:fillRect/>
          </a:stretch>
        </p:blipFill>
        <p:spPr>
          <a:xfrm>
            <a:off x="424883" y="1352533"/>
            <a:ext cx="4604336" cy="3184534"/>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D9EAD3"/>
        </a:solidFill>
        <a:effectLst/>
      </p:bgPr>
    </p:bg>
    <p:spTree>
      <p:nvGrpSpPr>
        <p:cNvPr id="1" name=""/>
        <p:cNvGrpSpPr/>
        <p:nvPr/>
      </p:nvGrpSpPr>
      <p:grpSpPr>
        <a:xfrm>
          <a:off x="0" y="0"/>
          <a:ext cx="0" cy="0"/>
          <a:chOff x="0" y="0"/>
          <a:chExt cx="0" cy="0"/>
        </a:xfrm>
      </p:grpSpPr>
      <p:sp>
        <p:nvSpPr>
          <p:cNvPr id="366" name="Google Shape;292;gcc97d97200_0_475"/>
          <p:cNvSpPr/>
          <p:nvPr/>
        </p:nvSpPr>
        <p:spPr>
          <a:xfrm>
            <a:off x="0" y="-1"/>
            <a:ext cx="12192000" cy="6092402"/>
          </a:xfrm>
          <a:prstGeom prst="rect">
            <a:avLst/>
          </a:prstGeom>
          <a:solidFill>
            <a:srgbClr val="FFFFFF"/>
          </a:solidFill>
          <a:ln w="12700">
            <a:miter lim="400000"/>
          </a:ln>
        </p:spPr>
        <p:txBody>
          <a:bodyPr lIns="0" tIns="0" rIns="0" bIns="0" anchor="ctr"/>
          <a:lstStyle/>
          <a:p>
            <a:pPr>
              <a:defRPr sz="1900"/>
            </a:pPr>
            <a:endParaRPr/>
          </a:p>
        </p:txBody>
      </p:sp>
      <p:sp>
        <p:nvSpPr>
          <p:cNvPr id="367" name="Google Shape;293;gcc97d97200_0_475"/>
          <p:cNvSpPr txBox="1"/>
          <p:nvPr/>
        </p:nvSpPr>
        <p:spPr>
          <a:xfrm>
            <a:off x="7877999" y="6092333"/>
            <a:ext cx="4314001" cy="662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2400">
                <a:latin typeface="Avenir Roman"/>
                <a:ea typeface="Avenir Roman"/>
                <a:cs typeface="Avenir Roman"/>
                <a:sym typeface="Avenir Roman"/>
              </a:defRPr>
            </a:lvl1pPr>
          </a:lstStyle>
          <a:p>
            <a:r>
              <a:t>Public Law Working Group</a:t>
            </a:r>
          </a:p>
        </p:txBody>
      </p:sp>
      <p:sp>
        <p:nvSpPr>
          <p:cNvPr id="368" name="Google Shape;294;gcc97d97200_0_475"/>
          <p:cNvSpPr txBox="1"/>
          <p:nvPr/>
        </p:nvSpPr>
        <p:spPr>
          <a:xfrm>
            <a:off x="196049" y="180349"/>
            <a:ext cx="11032802" cy="15417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lnSpc>
                <a:spcPct val="90000"/>
              </a:lnSpc>
              <a:defRPr sz="3500">
                <a:latin typeface="Avenir Roman"/>
                <a:ea typeface="Avenir Roman"/>
                <a:cs typeface="Avenir Roman"/>
                <a:sym typeface="Avenir Roman"/>
              </a:defRPr>
            </a:lvl1pPr>
          </a:lstStyle>
          <a:p>
            <a:r>
              <a:t>Additional reading and resources for practitioners</a:t>
            </a:r>
            <a:endParaRPr sz="4300"/>
          </a:p>
        </p:txBody>
      </p:sp>
      <p:sp>
        <p:nvSpPr>
          <p:cNvPr id="369" name="Google Shape;296;gcc97d97200_0_475"/>
          <p:cNvSpPr/>
          <p:nvPr/>
        </p:nvSpPr>
        <p:spPr>
          <a:xfrm>
            <a:off x="0" y="893550"/>
            <a:ext cx="9339900" cy="129901"/>
          </a:xfrm>
          <a:prstGeom prst="rect">
            <a:avLst/>
          </a:prstGeom>
          <a:solidFill>
            <a:srgbClr val="D9EAD3"/>
          </a:solidFill>
          <a:ln w="12700">
            <a:miter lim="400000"/>
          </a:ln>
        </p:spPr>
        <p:txBody>
          <a:bodyPr lIns="0" tIns="0" rIns="0" bIns="0" anchor="ctr"/>
          <a:lstStyle/>
          <a:p>
            <a:endParaRPr/>
          </a:p>
        </p:txBody>
      </p:sp>
      <p:sp>
        <p:nvSpPr>
          <p:cNvPr id="370" name="Google Shape;297;gcc97d97200_0_475"/>
          <p:cNvSpPr txBox="1">
            <a:spLocks noGrp="1"/>
          </p:cNvSpPr>
          <p:nvPr>
            <p:ph type="body" idx="1"/>
          </p:nvPr>
        </p:nvSpPr>
        <p:spPr>
          <a:xfrm>
            <a:off x="196050" y="1023449"/>
            <a:ext cx="11658601" cy="6092402"/>
          </a:xfrm>
          <a:prstGeom prst="rect">
            <a:avLst/>
          </a:prstGeom>
        </p:spPr>
        <p:txBody>
          <a:bodyPr lIns="45699" tIns="45699" rIns="45699" bIns="45699"/>
          <a:lstStyle/>
          <a:p>
            <a:pPr marL="609600" indent="-457200" algn="l">
              <a:lnSpc>
                <a:spcPct val="90000"/>
              </a:lnSpc>
              <a:buClr>
                <a:srgbClr val="000000"/>
              </a:buClr>
              <a:buSzPts val="2400"/>
              <a:buFont typeface="Avenir Roman"/>
              <a:buChar char="●"/>
              <a:defRPr sz="2400">
                <a:solidFill>
                  <a:srgbClr val="000000"/>
                </a:solidFill>
                <a:latin typeface="Avenir Roman"/>
                <a:ea typeface="Avenir Roman"/>
                <a:cs typeface="Avenir Roman"/>
                <a:sym typeface="Avenir Roman"/>
              </a:defRPr>
            </a:pPr>
            <a:r>
              <a:t>The PLWG report includes a series of resources for practitioners who work with children and families during public proceedings:</a:t>
            </a:r>
            <a:endParaRPr sz="2800"/>
          </a:p>
          <a:p>
            <a:pPr marL="1219200" lvl="1" indent="-457200" algn="l">
              <a:lnSpc>
                <a:spcPct val="90000"/>
              </a:lnSpc>
              <a:spcBef>
                <a:spcPts val="1000"/>
              </a:spcBef>
              <a:buClr>
                <a:srgbClr val="000000"/>
              </a:buClr>
              <a:buSzPts val="2400"/>
              <a:buFont typeface="Avenir Roman"/>
              <a:buChar char="○"/>
              <a:defRPr sz="2400">
                <a:solidFill>
                  <a:srgbClr val="000000"/>
                </a:solidFill>
                <a:latin typeface="Avenir Roman"/>
                <a:ea typeface="Avenir Roman"/>
                <a:cs typeface="Avenir Roman"/>
                <a:sym typeface="Avenir Roman"/>
              </a:defRPr>
            </a:pPr>
            <a:r>
              <a:t>A pre-proceeding proforma to keep a clear record of this important work*</a:t>
            </a:r>
          </a:p>
          <a:p>
            <a:pPr marL="1219200" lvl="1" indent="-457200" algn="l">
              <a:lnSpc>
                <a:spcPct val="90000"/>
              </a:lnSpc>
              <a:spcBef>
                <a:spcPts val="1000"/>
              </a:spcBef>
              <a:buClr>
                <a:srgbClr val="000000"/>
              </a:buClr>
              <a:buSzPts val="2400"/>
              <a:buFont typeface="Avenir Roman"/>
              <a:buChar char="○"/>
              <a:defRPr sz="2400">
                <a:solidFill>
                  <a:srgbClr val="000000"/>
                </a:solidFill>
                <a:latin typeface="Avenir Roman"/>
                <a:ea typeface="Avenir Roman"/>
                <a:cs typeface="Avenir Roman"/>
                <a:sym typeface="Avenir Roman"/>
              </a:defRPr>
            </a:pPr>
            <a:r>
              <a:t>A set of principles for the letter before proceedings plus a parent’s commentary on the standard template for this letter</a:t>
            </a:r>
          </a:p>
          <a:p>
            <a:pPr marL="1219200" lvl="1" indent="-457200" algn="l">
              <a:lnSpc>
                <a:spcPct val="90000"/>
              </a:lnSpc>
              <a:spcBef>
                <a:spcPts val="1000"/>
              </a:spcBef>
              <a:buClr>
                <a:srgbClr val="000000"/>
              </a:buClr>
              <a:buSzPts val="2400"/>
              <a:buFont typeface="Avenir Roman"/>
              <a:buChar char="○"/>
              <a:defRPr sz="2400">
                <a:solidFill>
                  <a:srgbClr val="000000"/>
                </a:solidFill>
                <a:latin typeface="Avenir Roman"/>
                <a:ea typeface="Avenir Roman"/>
                <a:cs typeface="Avenir Roman"/>
                <a:sym typeface="Avenir Roman"/>
              </a:defRPr>
            </a:pPr>
            <a:r>
              <a:t>Top tips for professionals from children and young people with experience of public law proceedings</a:t>
            </a:r>
          </a:p>
          <a:p>
            <a:pPr marL="1219200" lvl="1" indent="-457200" algn="l">
              <a:lnSpc>
                <a:spcPct val="90000"/>
              </a:lnSpc>
              <a:spcBef>
                <a:spcPts val="1000"/>
              </a:spcBef>
              <a:buClr>
                <a:srgbClr val="000000"/>
              </a:buClr>
              <a:buSzPts val="2400"/>
              <a:buFont typeface="Avenir Roman"/>
              <a:buChar char="○"/>
              <a:defRPr sz="2400">
                <a:solidFill>
                  <a:srgbClr val="000000"/>
                </a:solidFill>
                <a:latin typeface="Avenir Roman"/>
                <a:ea typeface="Avenir Roman"/>
                <a:cs typeface="Avenir Roman"/>
                <a:sym typeface="Avenir Roman"/>
              </a:defRPr>
            </a:pPr>
            <a:r>
              <a:t>Best practice guides on the use of Section 20/76, on case management and special guardianship orders (SGOs)</a:t>
            </a:r>
          </a:p>
          <a:p>
            <a:pPr marL="1219200" lvl="1" indent="-457200" algn="l">
              <a:lnSpc>
                <a:spcPct val="90000"/>
              </a:lnSpc>
              <a:spcBef>
                <a:spcPts val="1000"/>
              </a:spcBef>
              <a:buClr>
                <a:srgbClr val="000000"/>
              </a:buClr>
              <a:buSzPts val="2400"/>
              <a:buFont typeface="Avenir Roman"/>
              <a:buChar char="○"/>
              <a:defRPr sz="2400">
                <a:solidFill>
                  <a:srgbClr val="000000"/>
                </a:solidFill>
                <a:latin typeface="Avenir Roman"/>
                <a:ea typeface="Avenir Roman"/>
                <a:cs typeface="Avenir Roman"/>
                <a:sym typeface="Avenir Roman"/>
              </a:defRPr>
            </a:pPr>
            <a:r>
              <a:t>A revamped social work evidence template (SWET) plus new user guidance</a:t>
            </a:r>
          </a:p>
          <a:p>
            <a:pPr marL="1219200" lvl="1" indent="-457200" algn="l">
              <a:lnSpc>
                <a:spcPct val="90000"/>
              </a:lnSpc>
              <a:spcBef>
                <a:spcPts val="1000"/>
              </a:spcBef>
              <a:buClr>
                <a:srgbClr val="000000"/>
              </a:buClr>
              <a:buSzPts val="2400"/>
              <a:buFont typeface="Avenir Roman"/>
              <a:buChar char="○"/>
              <a:defRPr sz="2400">
                <a:solidFill>
                  <a:srgbClr val="000000"/>
                </a:solidFill>
                <a:latin typeface="Avenir Roman"/>
                <a:ea typeface="Avenir Roman"/>
                <a:cs typeface="Avenir Roman"/>
                <a:sym typeface="Avenir Roman"/>
              </a:defRPr>
            </a:pPr>
            <a:r>
              <a:t>A new abridged version of the SWET for use in urgent hearings</a:t>
            </a:r>
          </a:p>
          <a:p>
            <a:pPr marL="1219200" lvl="1" indent="-457200" algn="l">
              <a:lnSpc>
                <a:spcPct val="90000"/>
              </a:lnSpc>
              <a:spcBef>
                <a:spcPts val="1000"/>
              </a:spcBef>
              <a:buClr>
                <a:srgbClr val="000000"/>
              </a:buClr>
              <a:buSzPts val="2400"/>
              <a:buFont typeface="Avenir Roman"/>
              <a:buChar char="○"/>
              <a:defRPr sz="2400">
                <a:solidFill>
                  <a:srgbClr val="000000"/>
                </a:solidFill>
                <a:latin typeface="Avenir Roman"/>
                <a:ea typeface="Avenir Roman"/>
                <a:cs typeface="Avenir Roman"/>
                <a:sym typeface="Avenir Roman"/>
              </a:defRPr>
            </a:pPr>
            <a:r>
              <a:t>A PLO toolkit developed by Essex County Council.</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D9EAD3"/>
        </a:solidFill>
        <a:effectLst/>
      </p:bgPr>
    </p:bg>
    <p:spTree>
      <p:nvGrpSpPr>
        <p:cNvPr id="1" name=""/>
        <p:cNvGrpSpPr/>
        <p:nvPr/>
      </p:nvGrpSpPr>
      <p:grpSpPr>
        <a:xfrm>
          <a:off x="0" y="0"/>
          <a:ext cx="0" cy="0"/>
          <a:chOff x="0" y="0"/>
          <a:chExt cx="0" cy="0"/>
        </a:xfrm>
      </p:grpSpPr>
      <p:sp>
        <p:nvSpPr>
          <p:cNvPr id="372" name="Google Shape;302;gcc97d97200_0_484"/>
          <p:cNvSpPr/>
          <p:nvPr/>
        </p:nvSpPr>
        <p:spPr>
          <a:xfrm>
            <a:off x="0" y="-1"/>
            <a:ext cx="12192000" cy="6092402"/>
          </a:xfrm>
          <a:prstGeom prst="rect">
            <a:avLst/>
          </a:prstGeom>
          <a:solidFill>
            <a:srgbClr val="FFFFFF"/>
          </a:solidFill>
          <a:ln w="12700">
            <a:miter lim="400000"/>
          </a:ln>
        </p:spPr>
        <p:txBody>
          <a:bodyPr lIns="0" tIns="0" rIns="0" bIns="0" anchor="ctr"/>
          <a:lstStyle/>
          <a:p>
            <a:pPr>
              <a:defRPr sz="1900"/>
            </a:pPr>
            <a:endParaRPr/>
          </a:p>
        </p:txBody>
      </p:sp>
      <p:sp>
        <p:nvSpPr>
          <p:cNvPr id="373" name="Google Shape;303;gcc97d97200_0_484"/>
          <p:cNvSpPr txBox="1"/>
          <p:nvPr/>
        </p:nvSpPr>
        <p:spPr>
          <a:xfrm>
            <a:off x="7877999" y="6092333"/>
            <a:ext cx="4314001" cy="662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2400">
                <a:latin typeface="Avenir Roman"/>
                <a:ea typeface="Avenir Roman"/>
                <a:cs typeface="Avenir Roman"/>
                <a:sym typeface="Avenir Roman"/>
              </a:defRPr>
            </a:lvl1pPr>
          </a:lstStyle>
          <a:p>
            <a:r>
              <a:t>Public Law Working Group</a:t>
            </a:r>
          </a:p>
        </p:txBody>
      </p:sp>
      <p:sp>
        <p:nvSpPr>
          <p:cNvPr id="374" name="Google Shape;304;gcc97d97200_0_484"/>
          <p:cNvSpPr txBox="1"/>
          <p:nvPr/>
        </p:nvSpPr>
        <p:spPr>
          <a:xfrm>
            <a:off x="196050" y="180349"/>
            <a:ext cx="10025700" cy="866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lnSpc>
                <a:spcPct val="90000"/>
              </a:lnSpc>
              <a:defRPr sz="3600">
                <a:latin typeface="Avenir Roman"/>
                <a:ea typeface="Avenir Roman"/>
                <a:cs typeface="Avenir Roman"/>
                <a:sym typeface="Avenir Roman"/>
              </a:defRPr>
            </a:lvl1pPr>
          </a:lstStyle>
          <a:p>
            <a:r>
              <a:t>Pre-proceedings proforma and recording  </a:t>
            </a:r>
          </a:p>
        </p:txBody>
      </p:sp>
      <p:sp>
        <p:nvSpPr>
          <p:cNvPr id="375" name="Google Shape;306;gcc97d97200_0_484"/>
          <p:cNvSpPr/>
          <p:nvPr/>
        </p:nvSpPr>
        <p:spPr>
          <a:xfrm>
            <a:off x="-1" y="925250"/>
            <a:ext cx="8850002" cy="129901"/>
          </a:xfrm>
          <a:prstGeom prst="rect">
            <a:avLst/>
          </a:prstGeom>
          <a:solidFill>
            <a:srgbClr val="D9EAD3"/>
          </a:solidFill>
          <a:ln w="12700">
            <a:miter lim="400000"/>
          </a:ln>
        </p:spPr>
        <p:txBody>
          <a:bodyPr lIns="0" tIns="0" rIns="0" bIns="0" anchor="ctr"/>
          <a:lstStyle/>
          <a:p>
            <a:endParaRPr/>
          </a:p>
        </p:txBody>
      </p:sp>
      <p:sp>
        <p:nvSpPr>
          <p:cNvPr id="376" name="Google Shape;307;gcc97d97200_0_484"/>
          <p:cNvSpPr txBox="1">
            <a:spLocks noGrp="1"/>
          </p:cNvSpPr>
          <p:nvPr>
            <p:ph type="body" idx="1"/>
          </p:nvPr>
        </p:nvSpPr>
        <p:spPr>
          <a:xfrm>
            <a:off x="266700" y="1055150"/>
            <a:ext cx="11658600" cy="5652900"/>
          </a:xfrm>
          <a:prstGeom prst="rect">
            <a:avLst/>
          </a:prstGeom>
        </p:spPr>
        <p:txBody>
          <a:bodyPr lIns="45699" tIns="45699" rIns="45699" bIns="45699"/>
          <a:lstStyle/>
          <a:p>
            <a:pPr marL="0" indent="0" algn="l">
              <a:lnSpc>
                <a:spcPct val="90000"/>
              </a:lnSpc>
              <a:defRPr sz="1900">
                <a:solidFill>
                  <a:srgbClr val="000000"/>
                </a:solidFill>
                <a:latin typeface="Avenir Roman"/>
                <a:ea typeface="Avenir Roman"/>
                <a:cs typeface="Avenir Roman"/>
                <a:sym typeface="Avenir Roman"/>
              </a:defRPr>
            </a:pPr>
            <a:r>
              <a:t>An example of a pre-proceedings proforma in use in several local authority areas is included in the guidance.  It fulfils a number of functions and is based on a simple, medical record.  It has received positive feedback from social workers, families and the courts and has contributed to a reduction of public proceedings: </a:t>
            </a:r>
            <a:endParaRPr sz="2700"/>
          </a:p>
          <a:p>
            <a:pPr marL="685800" indent="-222250" algn="l">
              <a:lnSpc>
                <a:spcPct val="90000"/>
              </a:lnSpc>
              <a:spcBef>
                <a:spcPts val="1000"/>
              </a:spcBef>
              <a:buClr>
                <a:srgbClr val="000000"/>
              </a:buClr>
              <a:buSzPts val="1900"/>
              <a:buFont typeface="Avenir Roman"/>
              <a:buChar char="•"/>
              <a:defRPr sz="1900">
                <a:solidFill>
                  <a:srgbClr val="000000"/>
                </a:solidFill>
                <a:latin typeface="Avenir Roman"/>
                <a:ea typeface="Avenir Roman"/>
                <a:cs typeface="Avenir Roman"/>
                <a:sym typeface="Avenir Roman"/>
              </a:defRPr>
            </a:pPr>
            <a:r>
              <a:t>It is a record and reminder of the issues of concern and the work that is being undertaken. When necessary, this can be referred to in discussions with parents. </a:t>
            </a:r>
            <a:endParaRPr sz="2700"/>
          </a:p>
          <a:p>
            <a:pPr marL="685800" indent="-222250" algn="l">
              <a:lnSpc>
                <a:spcPct val="90000"/>
              </a:lnSpc>
              <a:spcBef>
                <a:spcPts val="1000"/>
              </a:spcBef>
              <a:buClr>
                <a:srgbClr val="000000"/>
              </a:buClr>
              <a:buSzPts val="1900"/>
              <a:buFont typeface="Avenir Roman"/>
              <a:buChar char="•"/>
              <a:defRPr sz="1900">
                <a:solidFill>
                  <a:srgbClr val="000000"/>
                </a:solidFill>
                <a:latin typeface="Avenir Roman"/>
                <a:ea typeface="Avenir Roman"/>
                <a:cs typeface="Avenir Roman"/>
                <a:sym typeface="Avenir Roman"/>
              </a:defRPr>
            </a:pPr>
            <a:r>
              <a:t>Its simple layout and format allows the family an opportunity to become involved and invested in the support and assessment.</a:t>
            </a:r>
            <a:endParaRPr sz="2700"/>
          </a:p>
          <a:p>
            <a:pPr marL="685800" indent="-222250" algn="l">
              <a:lnSpc>
                <a:spcPct val="90000"/>
              </a:lnSpc>
              <a:spcBef>
                <a:spcPts val="1000"/>
              </a:spcBef>
              <a:buClr>
                <a:srgbClr val="000000"/>
              </a:buClr>
              <a:buSzPts val="1900"/>
              <a:buFont typeface="Avenir Roman"/>
              <a:buChar char="•"/>
              <a:defRPr sz="1900">
                <a:solidFill>
                  <a:srgbClr val="000000"/>
                </a:solidFill>
                <a:latin typeface="Avenir Roman"/>
                <a:ea typeface="Avenir Roman"/>
                <a:cs typeface="Avenir Roman"/>
                <a:sym typeface="Avenir Roman"/>
              </a:defRPr>
            </a:pPr>
            <a:r>
              <a:t>It puts into sharp focus the necessary elements that must be reviewed at each review. This is particularly important when considering the progress.</a:t>
            </a:r>
            <a:endParaRPr sz="2700"/>
          </a:p>
          <a:p>
            <a:pPr marL="685800" indent="-222250" algn="l">
              <a:lnSpc>
                <a:spcPct val="90000"/>
              </a:lnSpc>
              <a:spcBef>
                <a:spcPts val="1000"/>
              </a:spcBef>
              <a:buClr>
                <a:srgbClr val="000000"/>
              </a:buClr>
              <a:buSzPts val="1900"/>
              <a:buFont typeface="Avenir Roman"/>
              <a:buChar char="•"/>
              <a:defRPr sz="1900">
                <a:solidFill>
                  <a:srgbClr val="000000"/>
                </a:solidFill>
                <a:latin typeface="Avenir Roman"/>
                <a:ea typeface="Avenir Roman"/>
                <a:cs typeface="Avenir Roman"/>
                <a:sym typeface="Avenir Roman"/>
              </a:defRPr>
            </a:pPr>
            <a:r>
              <a:t>It is a living document which records the changes that have been identified and it ensures the evidence that is gathered is relevant and fresh if proceedings are contemplated.</a:t>
            </a:r>
            <a:endParaRPr sz="2700"/>
          </a:p>
          <a:p>
            <a:pPr marL="685800" indent="-222250" algn="l">
              <a:lnSpc>
                <a:spcPct val="90000"/>
              </a:lnSpc>
              <a:spcBef>
                <a:spcPts val="1000"/>
              </a:spcBef>
              <a:buClr>
                <a:srgbClr val="000000"/>
              </a:buClr>
              <a:buSzPts val="1900"/>
              <a:buFont typeface="Avenir Roman"/>
              <a:buChar char="•"/>
              <a:defRPr sz="1900">
                <a:solidFill>
                  <a:srgbClr val="000000"/>
                </a:solidFill>
                <a:latin typeface="Avenir Roman"/>
                <a:ea typeface="Avenir Roman"/>
                <a:cs typeface="Avenir Roman"/>
                <a:sym typeface="Avenir Roman"/>
              </a:defRPr>
            </a:pPr>
            <a:r>
              <a:t>It is important evidence of the work that has been undertake if proceedings are issued. This should be filed with the application to the court.</a:t>
            </a:r>
            <a:endParaRPr sz="2700"/>
          </a:p>
          <a:p>
            <a:pPr marL="685800" indent="-222250" algn="l">
              <a:lnSpc>
                <a:spcPct val="90000"/>
              </a:lnSpc>
              <a:spcBef>
                <a:spcPts val="1000"/>
              </a:spcBef>
              <a:buClr>
                <a:srgbClr val="000000"/>
              </a:buClr>
              <a:buSzPts val="1900"/>
              <a:buFont typeface="Avenir Roman"/>
              <a:buChar char="•"/>
              <a:defRPr sz="1900">
                <a:solidFill>
                  <a:srgbClr val="000000"/>
                </a:solidFill>
                <a:latin typeface="Avenir Roman"/>
                <a:ea typeface="Avenir Roman"/>
                <a:cs typeface="Avenir Roman"/>
                <a:sym typeface="Avenir Roman"/>
              </a:defRPr>
            </a:pPr>
            <a:r>
              <a:t>If proceedings are issued, it avoids duplication of work particularly (expert) assessments that have already been undertaken.</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 name="Google Shape;129;gcbc30539ae_0_0"/>
          <p:cNvSpPr/>
          <p:nvPr/>
        </p:nvSpPr>
        <p:spPr>
          <a:xfrm>
            <a:off x="0" y="0"/>
            <a:ext cx="12192000" cy="5889600"/>
          </a:xfrm>
          <a:prstGeom prst="rect">
            <a:avLst/>
          </a:prstGeom>
          <a:solidFill>
            <a:srgbClr val="FFFFFF"/>
          </a:solidFill>
          <a:ln w="12700">
            <a:miter lim="400000"/>
          </a:ln>
        </p:spPr>
        <p:txBody>
          <a:bodyPr lIns="0" tIns="0" rIns="0" bIns="0" anchor="ctr"/>
          <a:lstStyle/>
          <a:p>
            <a:endParaRPr/>
          </a:p>
        </p:txBody>
      </p:sp>
      <p:sp>
        <p:nvSpPr>
          <p:cNvPr id="212" name="Google Shape;130;gcbc30539ae_0_0"/>
          <p:cNvSpPr txBox="1"/>
          <p:nvPr/>
        </p:nvSpPr>
        <p:spPr>
          <a:xfrm>
            <a:off x="7877999" y="6092333"/>
            <a:ext cx="4314001" cy="6629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defRPr sz="2400">
                <a:latin typeface="Avenir"/>
                <a:ea typeface="Avenir"/>
                <a:cs typeface="Avenir"/>
                <a:sym typeface="Avenir Roman"/>
              </a:defRPr>
            </a:lvl1pPr>
          </a:lstStyle>
          <a:p>
            <a:r>
              <a:t>Public Law Working Group</a:t>
            </a:r>
          </a:p>
        </p:txBody>
      </p:sp>
      <p:sp>
        <p:nvSpPr>
          <p:cNvPr id="213" name="Google Shape;131;gcbc30539ae_0_0"/>
          <p:cNvSpPr txBox="1"/>
          <p:nvPr/>
        </p:nvSpPr>
        <p:spPr>
          <a:xfrm>
            <a:off x="5388932" y="1938224"/>
            <a:ext cx="6269702" cy="27627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p>
            <a:pPr algn="ctr">
              <a:lnSpc>
                <a:spcPct val="90000"/>
              </a:lnSpc>
              <a:spcBef>
                <a:spcPts val="1000"/>
              </a:spcBef>
              <a:defRPr sz="6000">
                <a:latin typeface="Avenir"/>
                <a:ea typeface="Avenir"/>
                <a:cs typeface="Avenir"/>
                <a:sym typeface="Avenir Roman"/>
              </a:defRPr>
            </a:pPr>
            <a:r>
              <a:rPr dirty="0"/>
              <a:t>S 20</a:t>
            </a:r>
            <a:r>
              <a:rPr lang="en-GB" dirty="0"/>
              <a:t> </a:t>
            </a:r>
            <a:r>
              <a:rPr dirty="0"/>
              <a:t>/</a:t>
            </a:r>
            <a:r>
              <a:rPr lang="en-GB" dirty="0"/>
              <a:t> s </a:t>
            </a:r>
            <a:r>
              <a:rPr dirty="0"/>
              <a:t>76 accommodation</a:t>
            </a:r>
          </a:p>
          <a:p>
            <a:pPr algn="ctr">
              <a:lnSpc>
                <a:spcPct val="106999"/>
              </a:lnSpc>
            </a:pPr>
            <a:endParaRPr sz="5300" dirty="0">
              <a:latin typeface="Avenir"/>
              <a:ea typeface="Avenir"/>
              <a:cs typeface="Avenir"/>
              <a:sym typeface="Avenir Roman"/>
            </a:endParaRPr>
          </a:p>
        </p:txBody>
      </p:sp>
      <p:pic>
        <p:nvPicPr>
          <p:cNvPr id="214" name="Google Shape;132;gcbc30539ae_0_0" descr="Google Shape;132;gcbc30539ae_0_0"/>
          <p:cNvPicPr>
            <a:picLocks noChangeAspect="1"/>
          </p:cNvPicPr>
          <p:nvPr/>
        </p:nvPicPr>
        <p:blipFill>
          <a:blip r:embed="rId2"/>
          <a:stretch>
            <a:fillRect/>
          </a:stretch>
        </p:blipFill>
        <p:spPr>
          <a:xfrm>
            <a:off x="588633" y="1352533"/>
            <a:ext cx="4604336" cy="3184534"/>
          </a:xfrm>
          <a:prstGeom prst="rect">
            <a:avLst/>
          </a:prstGeom>
          <a:ln w="12700">
            <a:miter lim="400000"/>
          </a:ln>
        </p:spPr>
      </p:pic>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 name="Google Shape;145;gcbc30539ae_0_365"/>
          <p:cNvSpPr/>
          <p:nvPr/>
        </p:nvSpPr>
        <p:spPr>
          <a:xfrm>
            <a:off x="0" y="-1"/>
            <a:ext cx="12192000" cy="6092402"/>
          </a:xfrm>
          <a:prstGeom prst="rect">
            <a:avLst/>
          </a:prstGeom>
          <a:solidFill>
            <a:srgbClr val="FFFFFF"/>
          </a:solidFill>
          <a:ln w="12700">
            <a:miter lim="400000"/>
          </a:ln>
        </p:spPr>
        <p:txBody>
          <a:bodyPr lIns="0" tIns="0" rIns="0" bIns="0" anchor="ctr"/>
          <a:lstStyle/>
          <a:p>
            <a:pPr>
              <a:defRPr sz="1900">
                <a:latin typeface="Avenir"/>
                <a:ea typeface="Avenir"/>
                <a:cs typeface="Avenir"/>
                <a:sym typeface="Avenir Roman"/>
              </a:defRPr>
            </a:pPr>
            <a:endParaRPr/>
          </a:p>
        </p:txBody>
      </p:sp>
      <p:sp>
        <p:nvSpPr>
          <p:cNvPr id="222" name="Google Shape;146;gcbc30539ae_0_365"/>
          <p:cNvSpPr txBox="1"/>
          <p:nvPr/>
        </p:nvSpPr>
        <p:spPr>
          <a:xfrm>
            <a:off x="7877999" y="6092333"/>
            <a:ext cx="4314001" cy="6629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defRPr sz="2400">
                <a:latin typeface="Avenir"/>
                <a:ea typeface="Avenir"/>
                <a:cs typeface="Avenir"/>
                <a:sym typeface="Avenir Roman"/>
              </a:defRPr>
            </a:lvl1pPr>
          </a:lstStyle>
          <a:p>
            <a:r>
              <a:t>Public Law Working Group</a:t>
            </a:r>
          </a:p>
        </p:txBody>
      </p:sp>
      <p:sp>
        <p:nvSpPr>
          <p:cNvPr id="223" name="Google Shape;147;gcbc30539ae_0_365"/>
          <p:cNvSpPr txBox="1"/>
          <p:nvPr/>
        </p:nvSpPr>
        <p:spPr>
          <a:xfrm>
            <a:off x="-1371626" y="222175"/>
            <a:ext cx="7884002" cy="11582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lgn="ctr">
              <a:defRPr sz="5300">
                <a:latin typeface="Avenir"/>
                <a:ea typeface="Avenir"/>
                <a:cs typeface="Avenir"/>
                <a:sym typeface="Avenir Roman"/>
              </a:defRPr>
            </a:lvl1pPr>
          </a:lstStyle>
          <a:p>
            <a:r>
              <a:t>Issues</a:t>
            </a:r>
          </a:p>
        </p:txBody>
      </p:sp>
      <p:sp>
        <p:nvSpPr>
          <p:cNvPr id="224" name="Google Shape;148;gcbc30539ae_0_365"/>
          <p:cNvSpPr/>
          <p:nvPr/>
        </p:nvSpPr>
        <p:spPr>
          <a:xfrm>
            <a:off x="-42176" y="1284175"/>
            <a:ext cx="5225102" cy="129901"/>
          </a:xfrm>
          <a:prstGeom prst="rect">
            <a:avLst/>
          </a:prstGeom>
          <a:solidFill>
            <a:srgbClr val="D9EAD3"/>
          </a:solidFill>
          <a:ln w="12700">
            <a:miter lim="400000"/>
          </a:ln>
        </p:spPr>
        <p:txBody>
          <a:bodyPr lIns="0" tIns="0" rIns="0" bIns="0" anchor="ctr"/>
          <a:lstStyle/>
          <a:p>
            <a:pPr>
              <a:defRPr sz="1900"/>
            </a:pPr>
            <a:endParaRPr/>
          </a:p>
        </p:txBody>
      </p:sp>
      <p:sp>
        <p:nvSpPr>
          <p:cNvPr id="225" name="Google Shape;149;gcbc30539ae_0_365"/>
          <p:cNvSpPr txBox="1"/>
          <p:nvPr/>
        </p:nvSpPr>
        <p:spPr>
          <a:xfrm>
            <a:off x="457199" y="1537625"/>
            <a:ext cx="11364602" cy="44268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p>
            <a:pPr marL="228600" indent="-228600">
              <a:buClr>
                <a:srgbClr val="000000"/>
              </a:buClr>
              <a:buSzPts val="1800"/>
              <a:buFont typeface="Avenir Roman"/>
              <a:buChar char="•"/>
              <a:defRPr sz="1800">
                <a:latin typeface="Avenir"/>
                <a:ea typeface="Avenir"/>
                <a:cs typeface="Avenir"/>
                <a:sym typeface="Avenir Roman"/>
              </a:defRPr>
            </a:pPr>
            <a:r>
              <a:rPr dirty="0"/>
              <a:t>A significant decline in the use of s 20/76 following </a:t>
            </a:r>
            <a:r>
              <a:rPr lang="en-GB" i="1" dirty="0"/>
              <a:t>In the matter of </a:t>
            </a:r>
            <a:r>
              <a:rPr i="1" dirty="0"/>
              <a:t>N </a:t>
            </a:r>
            <a:r>
              <a:rPr lang="en-GB" i="1" dirty="0"/>
              <a:t>(</a:t>
            </a:r>
            <a:r>
              <a:rPr i="1" dirty="0"/>
              <a:t>Children) (Adoption: Jurisdiction) </a:t>
            </a:r>
            <a:r>
              <a:rPr dirty="0"/>
              <a:t>[2015] EWCA Civ 1112, [2016] 2 WLR 713 (discussed in more detail later)</a:t>
            </a:r>
            <a:endParaRPr sz="2800" dirty="0"/>
          </a:p>
          <a:p>
            <a:pPr marL="228600" indent="-228600">
              <a:spcBef>
                <a:spcPts val="1000"/>
              </a:spcBef>
              <a:buClr>
                <a:srgbClr val="000000"/>
              </a:buClr>
              <a:buSzPts val="1800"/>
              <a:buFont typeface="Avenir Roman"/>
              <a:buChar char="•"/>
              <a:defRPr sz="1800">
                <a:latin typeface="Avenir"/>
                <a:ea typeface="Avenir"/>
                <a:cs typeface="Avenir"/>
                <a:sym typeface="Avenir Roman"/>
              </a:defRPr>
            </a:pPr>
            <a:r>
              <a:rPr dirty="0"/>
              <a:t>Lack of clarity among social workers as to the appropriate use of s 20/76 and fear of criticism by managers or judiciary (findings in the joint work by the MOJ and DfE)</a:t>
            </a:r>
            <a:endParaRPr sz="2800" dirty="0"/>
          </a:p>
          <a:p>
            <a:pPr marL="228600" indent="-228600">
              <a:spcBef>
                <a:spcPts val="1000"/>
              </a:spcBef>
              <a:buClr>
                <a:srgbClr val="000000"/>
              </a:buClr>
              <a:buSzPts val="1800"/>
              <a:buFont typeface="Avenir Roman"/>
              <a:buChar char="•"/>
              <a:defRPr sz="1800">
                <a:latin typeface="Avenir"/>
                <a:ea typeface="Avenir"/>
                <a:cs typeface="Avenir"/>
                <a:sym typeface="Avenir Roman"/>
              </a:defRPr>
            </a:pPr>
            <a:r>
              <a:rPr dirty="0"/>
              <a:t>Backed up by national data demonstrating a fall in the number of children looked after under s 20/76 by 10% in 2017/18 compared to 2016/17 and an increase of 9% in children who are looked after under care orders</a:t>
            </a:r>
            <a:endParaRPr sz="2800" dirty="0"/>
          </a:p>
          <a:p>
            <a:pPr marL="228600" indent="-228600">
              <a:spcBef>
                <a:spcPts val="1000"/>
              </a:spcBef>
              <a:buClr>
                <a:srgbClr val="000000"/>
              </a:buClr>
              <a:buSzPts val="1800"/>
              <a:buFont typeface="Avenir Roman"/>
              <a:buChar char="•"/>
              <a:defRPr sz="1800">
                <a:latin typeface="Avenir"/>
                <a:ea typeface="Avenir"/>
                <a:cs typeface="Avenir"/>
                <a:sym typeface="Avenir Roman"/>
              </a:defRPr>
            </a:pPr>
            <a:r>
              <a:rPr dirty="0"/>
              <a:t>The proportion of all children looked after under under a care order increased from 58% in 2013/14 to 73% in 2017/18 while the proportion of children accommodated by agreement (s 20/76) fell from 27% 2013/14 to 19% in 2017/18 </a:t>
            </a:r>
            <a:endParaRPr sz="2800" dirty="0"/>
          </a:p>
          <a:p>
            <a:pPr marL="228600" indent="-228600">
              <a:spcBef>
                <a:spcPts val="1000"/>
              </a:spcBef>
              <a:buClr>
                <a:srgbClr val="000000"/>
              </a:buClr>
              <a:buSzPts val="1800"/>
              <a:buFont typeface="Avenir Roman"/>
              <a:buChar char="•"/>
              <a:defRPr sz="1800">
                <a:latin typeface="Avenir"/>
                <a:ea typeface="Avenir"/>
                <a:cs typeface="Avenir"/>
                <a:sym typeface="Avenir Roman"/>
              </a:defRPr>
            </a:pPr>
            <a:r>
              <a:rPr dirty="0"/>
              <a:t>Inconsistency in the approach, use of s 20/76 and the interpretation of guidance from the courts</a:t>
            </a:r>
            <a:endParaRPr sz="2800" dirty="0"/>
          </a:p>
          <a:p>
            <a:pPr marL="228600" indent="-228600">
              <a:spcBef>
                <a:spcPts val="1000"/>
              </a:spcBef>
              <a:buClr>
                <a:srgbClr val="000000"/>
              </a:buClr>
              <a:buSzPts val="1800"/>
              <a:buFont typeface="Avenir Roman"/>
              <a:buChar char="•"/>
              <a:defRPr sz="1800">
                <a:latin typeface="Avenir"/>
                <a:ea typeface="Avenir"/>
                <a:cs typeface="Avenir"/>
                <a:sym typeface="Avenir Roman"/>
              </a:defRPr>
            </a:pPr>
            <a:r>
              <a:rPr dirty="0"/>
              <a:t>Children and families missing out on this important provision or it being misused where otherwise it may lead to more </a:t>
            </a:r>
            <a:r>
              <a:rPr dirty="0" err="1"/>
              <a:t>favourable</a:t>
            </a:r>
            <a:r>
              <a:rPr dirty="0"/>
              <a:t> outcomes for children and their families</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 name="Google Shape;154;gcbc30539ae_0_166"/>
          <p:cNvSpPr/>
          <p:nvPr/>
        </p:nvSpPr>
        <p:spPr>
          <a:xfrm>
            <a:off x="0" y="-1"/>
            <a:ext cx="12192000" cy="6092402"/>
          </a:xfrm>
          <a:prstGeom prst="rect">
            <a:avLst/>
          </a:prstGeom>
          <a:solidFill>
            <a:srgbClr val="FFFFFF"/>
          </a:solidFill>
          <a:ln w="12700">
            <a:miter lim="400000"/>
          </a:ln>
        </p:spPr>
        <p:txBody>
          <a:bodyPr lIns="0" tIns="0" rIns="0" bIns="0" anchor="ctr"/>
          <a:lstStyle/>
          <a:p>
            <a:pPr>
              <a:defRPr sz="1900">
                <a:latin typeface="Avenir"/>
                <a:ea typeface="Avenir"/>
                <a:cs typeface="Avenir"/>
                <a:sym typeface="Avenir Roman"/>
              </a:defRPr>
            </a:pPr>
            <a:endParaRPr/>
          </a:p>
        </p:txBody>
      </p:sp>
      <p:sp>
        <p:nvSpPr>
          <p:cNvPr id="228" name="Google Shape;155;gcbc30539ae_0_166"/>
          <p:cNvSpPr txBox="1"/>
          <p:nvPr/>
        </p:nvSpPr>
        <p:spPr>
          <a:xfrm>
            <a:off x="7877999" y="6092333"/>
            <a:ext cx="4314001" cy="6629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defRPr sz="2400">
                <a:latin typeface="Avenir"/>
                <a:ea typeface="Avenir"/>
                <a:cs typeface="Avenir"/>
                <a:sym typeface="Avenir Roman"/>
              </a:defRPr>
            </a:lvl1pPr>
          </a:lstStyle>
          <a:p>
            <a:r>
              <a:t>Public Law Working Group</a:t>
            </a:r>
          </a:p>
        </p:txBody>
      </p:sp>
      <p:sp>
        <p:nvSpPr>
          <p:cNvPr id="229" name="Google Shape;156;gcbc30539ae_0_166"/>
          <p:cNvSpPr txBox="1"/>
          <p:nvPr/>
        </p:nvSpPr>
        <p:spPr>
          <a:xfrm>
            <a:off x="345474" y="219000"/>
            <a:ext cx="9040802" cy="106178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lgn="ctr">
              <a:defRPr sz="5300">
                <a:latin typeface="Avenir"/>
                <a:ea typeface="Avenir"/>
                <a:cs typeface="Avenir"/>
                <a:sym typeface="Avenir Roman"/>
              </a:defRPr>
            </a:lvl1pPr>
          </a:lstStyle>
          <a:p>
            <a:r>
              <a:rPr lang="en-GB" dirty="0"/>
              <a:t>Statute and Case-law</a:t>
            </a:r>
            <a:endParaRPr dirty="0"/>
          </a:p>
        </p:txBody>
      </p:sp>
      <p:sp>
        <p:nvSpPr>
          <p:cNvPr id="230" name="Google Shape;157;gcbc30539ae_0_166"/>
          <p:cNvSpPr/>
          <p:nvPr/>
        </p:nvSpPr>
        <p:spPr>
          <a:xfrm>
            <a:off x="-1" y="1281000"/>
            <a:ext cx="8490902" cy="129901"/>
          </a:xfrm>
          <a:prstGeom prst="rect">
            <a:avLst/>
          </a:prstGeom>
          <a:solidFill>
            <a:srgbClr val="D9EAD3"/>
          </a:solidFill>
          <a:ln w="12700">
            <a:miter lim="400000"/>
          </a:ln>
        </p:spPr>
        <p:txBody>
          <a:bodyPr lIns="0" tIns="0" rIns="0" bIns="0" anchor="ctr"/>
          <a:lstStyle/>
          <a:p>
            <a:pPr>
              <a:defRPr sz="1900"/>
            </a:pPr>
            <a:endParaRPr/>
          </a:p>
        </p:txBody>
      </p:sp>
      <p:sp>
        <p:nvSpPr>
          <p:cNvPr id="231" name="Google Shape;158;gcbc30539ae_0_166"/>
          <p:cNvSpPr txBox="1"/>
          <p:nvPr/>
        </p:nvSpPr>
        <p:spPr>
          <a:xfrm>
            <a:off x="827399" y="1639763"/>
            <a:ext cx="11364602" cy="382864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p>
            <a:pPr>
              <a:lnSpc>
                <a:spcPct val="90000"/>
              </a:lnSpc>
              <a:defRPr sz="3600">
                <a:latin typeface="Avenir"/>
                <a:ea typeface="Avenir"/>
                <a:cs typeface="Avenir"/>
                <a:sym typeface="Avenir Roman"/>
              </a:defRPr>
            </a:pPr>
            <a:r>
              <a:rPr dirty="0"/>
              <a:t>This part will </a:t>
            </a:r>
            <a:r>
              <a:rPr dirty="0" err="1"/>
              <a:t>summarise</a:t>
            </a:r>
            <a:r>
              <a:rPr dirty="0"/>
              <a:t>:</a:t>
            </a:r>
            <a:endParaRPr dirty="0">
              <a:solidFill>
                <a:srgbClr val="888888"/>
              </a:solidFill>
            </a:endParaRPr>
          </a:p>
          <a:p>
            <a:pPr>
              <a:lnSpc>
                <a:spcPct val="90000"/>
              </a:lnSpc>
              <a:spcBef>
                <a:spcPts val="1000"/>
              </a:spcBef>
            </a:pPr>
            <a:endParaRPr sz="3600" dirty="0">
              <a:latin typeface="Avenir"/>
              <a:ea typeface="Avenir"/>
              <a:cs typeface="Avenir"/>
              <a:sym typeface="Avenir Roman"/>
            </a:endParaRPr>
          </a:p>
          <a:p>
            <a:pPr>
              <a:lnSpc>
                <a:spcPct val="90000"/>
              </a:lnSpc>
              <a:spcBef>
                <a:spcPts val="1000"/>
              </a:spcBef>
              <a:defRPr sz="3600">
                <a:latin typeface="Avenir"/>
                <a:ea typeface="Avenir"/>
                <a:cs typeface="Avenir"/>
                <a:sym typeface="Avenir Roman"/>
              </a:defRPr>
            </a:pPr>
            <a:r>
              <a:rPr dirty="0"/>
              <a:t>a. The English statute</a:t>
            </a:r>
            <a:endParaRPr dirty="0">
              <a:solidFill>
                <a:srgbClr val="888888"/>
              </a:solidFill>
            </a:endParaRPr>
          </a:p>
          <a:p>
            <a:pPr>
              <a:lnSpc>
                <a:spcPct val="90000"/>
              </a:lnSpc>
              <a:spcBef>
                <a:spcPts val="1000"/>
              </a:spcBef>
              <a:defRPr sz="3600">
                <a:latin typeface="Avenir"/>
                <a:ea typeface="Avenir"/>
                <a:cs typeface="Avenir"/>
                <a:sym typeface="Avenir Roman"/>
              </a:defRPr>
            </a:pPr>
            <a:r>
              <a:rPr dirty="0"/>
              <a:t>b. The Welsh statute</a:t>
            </a:r>
            <a:endParaRPr dirty="0">
              <a:solidFill>
                <a:srgbClr val="888888"/>
              </a:solidFill>
            </a:endParaRPr>
          </a:p>
          <a:p>
            <a:pPr>
              <a:lnSpc>
                <a:spcPct val="90000"/>
              </a:lnSpc>
              <a:spcBef>
                <a:spcPts val="1000"/>
              </a:spcBef>
              <a:defRPr sz="3600">
                <a:latin typeface="Avenir"/>
                <a:ea typeface="Avenir"/>
                <a:cs typeface="Avenir"/>
                <a:sym typeface="Avenir Roman"/>
              </a:defRPr>
            </a:pPr>
            <a:r>
              <a:rPr dirty="0"/>
              <a:t>c. The general provisions</a:t>
            </a:r>
            <a:endParaRPr dirty="0">
              <a:solidFill>
                <a:srgbClr val="888888"/>
              </a:solidFill>
            </a:endParaRPr>
          </a:p>
          <a:p>
            <a:pPr>
              <a:lnSpc>
                <a:spcPct val="90000"/>
              </a:lnSpc>
              <a:spcBef>
                <a:spcPts val="1000"/>
              </a:spcBef>
              <a:defRPr sz="3600">
                <a:latin typeface="Avenir"/>
                <a:ea typeface="Avenir"/>
                <a:cs typeface="Avenir"/>
                <a:sym typeface="Avenir Roman"/>
              </a:defRPr>
            </a:pPr>
            <a:r>
              <a:rPr dirty="0"/>
              <a:t>d. Summary of </a:t>
            </a:r>
            <a:r>
              <a:rPr lang="en-GB" dirty="0"/>
              <a:t>some key </a:t>
            </a:r>
            <a:r>
              <a:rPr dirty="0"/>
              <a:t>case-law</a:t>
            </a:r>
            <a:endParaRPr dirty="0">
              <a:solidFill>
                <a:srgbClr val="888888"/>
              </a:solidFill>
            </a:endParaRP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 name="Google Shape;163;gcbc30539ae_0_174"/>
          <p:cNvSpPr/>
          <p:nvPr/>
        </p:nvSpPr>
        <p:spPr>
          <a:xfrm>
            <a:off x="0" y="-1"/>
            <a:ext cx="12192000" cy="6092402"/>
          </a:xfrm>
          <a:prstGeom prst="rect">
            <a:avLst/>
          </a:prstGeom>
          <a:solidFill>
            <a:srgbClr val="FFFFFF"/>
          </a:solidFill>
          <a:ln w="12700">
            <a:miter lim="400000"/>
          </a:ln>
        </p:spPr>
        <p:txBody>
          <a:bodyPr lIns="0" tIns="0" rIns="0" bIns="0" anchor="ctr"/>
          <a:lstStyle/>
          <a:p>
            <a:pPr>
              <a:defRPr sz="1900">
                <a:latin typeface="Avenir"/>
                <a:ea typeface="Avenir"/>
                <a:cs typeface="Avenir"/>
                <a:sym typeface="Avenir Roman"/>
              </a:defRPr>
            </a:pPr>
            <a:endParaRPr/>
          </a:p>
        </p:txBody>
      </p:sp>
      <p:sp>
        <p:nvSpPr>
          <p:cNvPr id="234" name="Google Shape;164;gcbc30539ae_0_174"/>
          <p:cNvSpPr txBox="1"/>
          <p:nvPr/>
        </p:nvSpPr>
        <p:spPr>
          <a:xfrm>
            <a:off x="7877999" y="6092333"/>
            <a:ext cx="4314001" cy="6629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defRPr sz="2400">
                <a:latin typeface="Avenir"/>
                <a:ea typeface="Avenir"/>
                <a:cs typeface="Avenir"/>
                <a:sym typeface="Avenir Roman"/>
              </a:defRPr>
            </a:lvl1pPr>
          </a:lstStyle>
          <a:p>
            <a:r>
              <a:t>Public Law Working Group</a:t>
            </a:r>
          </a:p>
        </p:txBody>
      </p:sp>
      <p:sp>
        <p:nvSpPr>
          <p:cNvPr id="235" name="Google Shape;165;gcbc30539ae_0_174"/>
          <p:cNvSpPr txBox="1"/>
          <p:nvPr/>
        </p:nvSpPr>
        <p:spPr>
          <a:xfrm>
            <a:off x="345474" y="218999"/>
            <a:ext cx="10692602" cy="9423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lnSpc>
                <a:spcPct val="90000"/>
              </a:lnSpc>
              <a:defRPr sz="4000">
                <a:latin typeface="Avenir"/>
                <a:ea typeface="Avenir"/>
                <a:cs typeface="Avenir"/>
                <a:sym typeface="Avenir Roman"/>
              </a:defRPr>
            </a:lvl1pPr>
          </a:lstStyle>
          <a:p>
            <a:r>
              <a:t>The Children Act (1989) Section 20 (Part III)</a:t>
            </a:r>
          </a:p>
        </p:txBody>
      </p:sp>
      <p:sp>
        <p:nvSpPr>
          <p:cNvPr id="236" name="Google Shape;166;gcbc30539ae_0_174"/>
          <p:cNvSpPr/>
          <p:nvPr/>
        </p:nvSpPr>
        <p:spPr>
          <a:xfrm>
            <a:off x="-1" y="1019399"/>
            <a:ext cx="10692602" cy="129901"/>
          </a:xfrm>
          <a:prstGeom prst="rect">
            <a:avLst/>
          </a:prstGeom>
          <a:solidFill>
            <a:srgbClr val="D9EAD3"/>
          </a:solidFill>
          <a:ln w="12700">
            <a:miter lim="400000"/>
          </a:ln>
        </p:spPr>
        <p:txBody>
          <a:bodyPr lIns="0" tIns="0" rIns="0" bIns="0" anchor="ctr"/>
          <a:lstStyle/>
          <a:p>
            <a:pPr>
              <a:defRPr sz="1900"/>
            </a:pPr>
            <a:endParaRPr/>
          </a:p>
        </p:txBody>
      </p:sp>
      <p:sp>
        <p:nvSpPr>
          <p:cNvPr id="237" name="Google Shape;167;gcbc30539ae_0_174"/>
          <p:cNvSpPr txBox="1">
            <a:spLocks noGrp="1"/>
          </p:cNvSpPr>
          <p:nvPr>
            <p:ph type="title"/>
          </p:nvPr>
        </p:nvSpPr>
        <p:spPr>
          <a:xfrm>
            <a:off x="345474" y="1227374"/>
            <a:ext cx="11497802" cy="615601"/>
          </a:xfrm>
          <a:prstGeom prst="rect">
            <a:avLst/>
          </a:prstGeom>
        </p:spPr>
        <p:txBody>
          <a:bodyPr lIns="45699" tIns="45699" rIns="45699" bIns="45699" anchor="ctr"/>
          <a:lstStyle/>
          <a:p>
            <a:pPr algn="l" defTabSz="566927">
              <a:lnSpc>
                <a:spcPct val="90000"/>
              </a:lnSpc>
              <a:defRPr sz="1488">
                <a:latin typeface="Avenir"/>
                <a:ea typeface="Avenir"/>
                <a:cs typeface="Avenir"/>
                <a:sym typeface="Avenir Roman"/>
              </a:defRPr>
            </a:pPr>
            <a:br/>
            <a:r>
              <a:t>Part III concerns support for children and their families. It places two classes of duty on local authorities: mandatory and discretionary.</a:t>
            </a:r>
          </a:p>
        </p:txBody>
      </p:sp>
      <p:sp>
        <p:nvSpPr>
          <p:cNvPr id="238" name="Google Shape;168;gcbc30539ae_0_174"/>
          <p:cNvSpPr txBox="1">
            <a:spLocks noGrp="1"/>
          </p:cNvSpPr>
          <p:nvPr>
            <p:ph type="body" sz="quarter" idx="1"/>
          </p:nvPr>
        </p:nvSpPr>
        <p:spPr>
          <a:xfrm>
            <a:off x="345475" y="1921049"/>
            <a:ext cx="5157900" cy="615601"/>
          </a:xfrm>
          <a:prstGeom prst="rect">
            <a:avLst/>
          </a:prstGeom>
        </p:spPr>
        <p:txBody>
          <a:bodyPr lIns="45699" tIns="45699" rIns="45699" bIns="45699" anchor="b"/>
          <a:lstStyle>
            <a:lvl1pPr marL="0" indent="0" algn="l">
              <a:lnSpc>
                <a:spcPct val="90000"/>
              </a:lnSpc>
              <a:spcBef>
                <a:spcPts val="1600"/>
              </a:spcBef>
              <a:defRPr sz="2400">
                <a:latin typeface="Avenir"/>
                <a:ea typeface="Avenir"/>
                <a:cs typeface="Avenir"/>
                <a:sym typeface="Avenir Roman"/>
              </a:defRPr>
            </a:lvl1pPr>
          </a:lstStyle>
          <a:p>
            <a:r>
              <a:t>Mandatory</a:t>
            </a:r>
          </a:p>
        </p:txBody>
      </p:sp>
      <p:sp>
        <p:nvSpPr>
          <p:cNvPr id="239" name="Google Shape;169;gcbc30539ae_0_174"/>
          <p:cNvSpPr txBox="1"/>
          <p:nvPr/>
        </p:nvSpPr>
        <p:spPr>
          <a:xfrm>
            <a:off x="345474" y="2588699"/>
            <a:ext cx="5682302" cy="3684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699" tIns="45699" rIns="45699" bIns="45699">
            <a:normAutofit/>
          </a:bodyPr>
          <a:lstStyle/>
          <a:p>
            <a:pPr defTabSz="859536">
              <a:lnSpc>
                <a:spcPct val="90000"/>
              </a:lnSpc>
              <a:defRPr sz="1974">
                <a:solidFill>
                  <a:srgbClr val="595959"/>
                </a:solidFill>
                <a:latin typeface="Avenir"/>
                <a:ea typeface="Avenir"/>
                <a:cs typeface="Avenir"/>
                <a:sym typeface="Avenir Roman"/>
              </a:defRPr>
            </a:pPr>
            <a:r>
              <a:t>To provide accommodation for a child where:</a:t>
            </a:r>
          </a:p>
          <a:p>
            <a:pPr marL="483488" indent="-489458" algn="just" defTabSz="859536">
              <a:lnSpc>
                <a:spcPct val="90000"/>
              </a:lnSpc>
              <a:spcBef>
                <a:spcPts val="900"/>
              </a:spcBef>
              <a:buClr>
                <a:srgbClr val="000000"/>
              </a:buClr>
              <a:buSzPts val="1900"/>
              <a:buAutoNum type="romanUcPeriod"/>
              <a:defRPr sz="1974">
                <a:solidFill>
                  <a:srgbClr val="595959"/>
                </a:solidFill>
                <a:latin typeface="Avenir"/>
                <a:ea typeface="Avenir"/>
                <a:cs typeface="Avenir"/>
                <a:sym typeface="Avenir Roman"/>
              </a:defRPr>
            </a:pPr>
            <a:r>
              <a:t>There are no persons with PR</a:t>
            </a:r>
          </a:p>
          <a:p>
            <a:pPr marL="483488" indent="-489458" algn="just" defTabSz="859536">
              <a:lnSpc>
                <a:spcPct val="90000"/>
              </a:lnSpc>
              <a:spcBef>
                <a:spcPts val="900"/>
              </a:spcBef>
              <a:buClr>
                <a:srgbClr val="000000"/>
              </a:buClr>
              <a:buSzPts val="1900"/>
              <a:buAutoNum type="romanUcPeriod"/>
              <a:defRPr sz="1974">
                <a:solidFill>
                  <a:srgbClr val="595959"/>
                </a:solidFill>
                <a:latin typeface="Avenir"/>
                <a:ea typeface="Avenir"/>
                <a:cs typeface="Avenir"/>
                <a:sym typeface="Avenir Roman"/>
              </a:defRPr>
            </a:pPr>
            <a:r>
              <a:t>Child is lost or abandoned</a:t>
            </a:r>
          </a:p>
          <a:p>
            <a:pPr marL="483488" indent="-489458" algn="just" defTabSz="859536">
              <a:lnSpc>
                <a:spcPct val="90000"/>
              </a:lnSpc>
              <a:spcBef>
                <a:spcPts val="900"/>
              </a:spcBef>
              <a:buClr>
                <a:srgbClr val="000000"/>
              </a:buClr>
              <a:buSzPts val="1900"/>
              <a:buAutoNum type="romanUcPeriod"/>
              <a:defRPr sz="1974">
                <a:solidFill>
                  <a:srgbClr val="595959"/>
                </a:solidFill>
                <a:latin typeface="Avenir"/>
                <a:ea typeface="Avenir"/>
                <a:cs typeface="Avenir"/>
                <a:sym typeface="Avenir Roman"/>
              </a:defRPr>
            </a:pPr>
            <a:r>
              <a:t>Person caring for the child is prevented from providing suitable accommodation for the child</a:t>
            </a:r>
          </a:p>
          <a:p>
            <a:pPr marL="483488" indent="-489458" algn="just" defTabSz="859536">
              <a:lnSpc>
                <a:spcPct val="90000"/>
              </a:lnSpc>
              <a:spcBef>
                <a:spcPts val="900"/>
              </a:spcBef>
              <a:buClr>
                <a:srgbClr val="000000"/>
              </a:buClr>
              <a:buSzPts val="1900"/>
              <a:buAutoNum type="romanUcPeriod"/>
              <a:defRPr sz="1974">
                <a:solidFill>
                  <a:srgbClr val="595959"/>
                </a:solidFill>
                <a:latin typeface="Avenir"/>
                <a:ea typeface="Avenir"/>
                <a:cs typeface="Avenir"/>
                <a:sym typeface="Avenir Roman"/>
              </a:defRPr>
            </a:pPr>
            <a:r>
              <a:t>Child within the LA area is at least 16 years old </a:t>
            </a:r>
            <a:r>
              <a:rPr u="sng"/>
              <a:t>and</a:t>
            </a:r>
            <a:r>
              <a:t> whose welfare is “likely to be seriously prejudiced if they do not provide” the child with accommodation</a:t>
            </a:r>
          </a:p>
        </p:txBody>
      </p:sp>
      <p:sp>
        <p:nvSpPr>
          <p:cNvPr id="240" name="Google Shape;170;gcbc30539ae_0_174"/>
          <p:cNvSpPr txBox="1"/>
          <p:nvPr/>
        </p:nvSpPr>
        <p:spPr>
          <a:xfrm>
            <a:off x="6161025" y="1921047"/>
            <a:ext cx="5183101" cy="615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699" tIns="45699" rIns="45699" bIns="45699" anchor="b">
            <a:normAutofit/>
          </a:bodyPr>
          <a:lstStyle>
            <a:lvl1pPr>
              <a:lnSpc>
                <a:spcPct val="90000"/>
              </a:lnSpc>
              <a:spcBef>
                <a:spcPts val="1600"/>
              </a:spcBef>
              <a:defRPr sz="2400">
                <a:solidFill>
                  <a:srgbClr val="595959"/>
                </a:solidFill>
                <a:latin typeface="Avenir"/>
                <a:ea typeface="Avenir"/>
                <a:cs typeface="Avenir"/>
                <a:sym typeface="Avenir Roman"/>
              </a:defRPr>
            </a:lvl1pPr>
          </a:lstStyle>
          <a:p>
            <a:r>
              <a:t>Discretionary</a:t>
            </a:r>
          </a:p>
        </p:txBody>
      </p:sp>
      <p:sp>
        <p:nvSpPr>
          <p:cNvPr id="241" name="Google Shape;171;gcbc30539ae_0_174"/>
          <p:cNvSpPr txBox="1"/>
          <p:nvPr/>
        </p:nvSpPr>
        <p:spPr>
          <a:xfrm>
            <a:off x="6161025" y="2588699"/>
            <a:ext cx="5682301" cy="3684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699" tIns="45699" rIns="45699" bIns="45699">
            <a:normAutofit/>
          </a:bodyPr>
          <a:lstStyle/>
          <a:p>
            <a:pPr defTabSz="886968">
              <a:lnSpc>
                <a:spcPct val="90000"/>
              </a:lnSpc>
              <a:defRPr sz="2037">
                <a:solidFill>
                  <a:srgbClr val="595959"/>
                </a:solidFill>
                <a:latin typeface="Avenir"/>
                <a:ea typeface="Avenir"/>
                <a:cs typeface="Avenir"/>
                <a:sym typeface="Avenir Roman"/>
              </a:defRPr>
            </a:pPr>
            <a:r>
              <a:t>A discretion to provide accommodation for a child where:</a:t>
            </a:r>
          </a:p>
          <a:p>
            <a:pPr marL="498919" indent="-505079" algn="just" defTabSz="886968">
              <a:lnSpc>
                <a:spcPct val="90000"/>
              </a:lnSpc>
              <a:spcBef>
                <a:spcPts val="900"/>
              </a:spcBef>
              <a:buClr>
                <a:srgbClr val="000000"/>
              </a:buClr>
              <a:buSzPts val="2000"/>
              <a:buAutoNum type="romanUcPeriod"/>
              <a:defRPr sz="2037">
                <a:solidFill>
                  <a:srgbClr val="595959"/>
                </a:solidFill>
                <a:latin typeface="Avenir"/>
                <a:ea typeface="Avenir"/>
                <a:cs typeface="Avenir"/>
                <a:sym typeface="Avenir Roman"/>
              </a:defRPr>
            </a:pPr>
            <a:r>
              <a:t>Considered to safeguard and promote the child’s welfare even where a person with PR can accommodate the child</a:t>
            </a:r>
          </a:p>
          <a:p>
            <a:pPr marL="498919" indent="-505079" algn="just" defTabSz="886968">
              <a:lnSpc>
                <a:spcPct val="90000"/>
              </a:lnSpc>
              <a:spcBef>
                <a:spcPts val="1500"/>
              </a:spcBef>
              <a:buClr>
                <a:srgbClr val="000000"/>
              </a:buClr>
              <a:buSzPts val="2000"/>
              <a:buAutoNum type="romanUcPeriod"/>
              <a:defRPr sz="2037">
                <a:solidFill>
                  <a:srgbClr val="595959"/>
                </a:solidFill>
                <a:latin typeface="Avenir"/>
                <a:ea typeface="Avenir"/>
                <a:cs typeface="Avenir"/>
                <a:sym typeface="Avenir Roman"/>
              </a:defRPr>
            </a:pPr>
            <a:r>
              <a:t>A person who is 16 years old but under 21 years old may be accommodated in a community home which takes children who have reached the age of 16 if to do so will safeguard and promote the child’s welfare</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 name="Google Shape;176;gcbc30539ae_0_187"/>
          <p:cNvSpPr/>
          <p:nvPr/>
        </p:nvSpPr>
        <p:spPr>
          <a:xfrm>
            <a:off x="0" y="-1"/>
            <a:ext cx="12192000" cy="6092402"/>
          </a:xfrm>
          <a:prstGeom prst="rect">
            <a:avLst/>
          </a:prstGeom>
          <a:solidFill>
            <a:srgbClr val="FFFFFF"/>
          </a:solidFill>
          <a:ln w="12700">
            <a:miter lim="400000"/>
          </a:ln>
        </p:spPr>
        <p:txBody>
          <a:bodyPr lIns="0" tIns="0" rIns="0" bIns="0" anchor="ctr"/>
          <a:lstStyle/>
          <a:p>
            <a:pPr>
              <a:defRPr sz="1900">
                <a:latin typeface="Avenir"/>
                <a:ea typeface="Avenir"/>
                <a:cs typeface="Avenir"/>
                <a:sym typeface="Avenir Roman"/>
              </a:defRPr>
            </a:pPr>
            <a:endParaRPr/>
          </a:p>
        </p:txBody>
      </p:sp>
      <p:sp>
        <p:nvSpPr>
          <p:cNvPr id="244" name="Google Shape;177;gcbc30539ae_0_187"/>
          <p:cNvSpPr txBox="1"/>
          <p:nvPr/>
        </p:nvSpPr>
        <p:spPr>
          <a:xfrm>
            <a:off x="7877999" y="6092333"/>
            <a:ext cx="4314001" cy="6629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defRPr sz="2400">
                <a:latin typeface="Avenir"/>
                <a:ea typeface="Avenir"/>
                <a:cs typeface="Avenir"/>
                <a:sym typeface="Avenir Roman"/>
              </a:defRPr>
            </a:lvl1pPr>
          </a:lstStyle>
          <a:p>
            <a:r>
              <a:t>Public Law Working Group</a:t>
            </a:r>
          </a:p>
        </p:txBody>
      </p:sp>
      <p:sp>
        <p:nvSpPr>
          <p:cNvPr id="245" name="Google Shape;178;gcbc30539ae_0_187"/>
          <p:cNvSpPr txBox="1"/>
          <p:nvPr/>
        </p:nvSpPr>
        <p:spPr>
          <a:xfrm>
            <a:off x="-892601" y="129900"/>
            <a:ext cx="9040802" cy="10439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lgn="ctr">
              <a:defRPr sz="4600">
                <a:latin typeface="Avenir"/>
                <a:ea typeface="Avenir"/>
                <a:cs typeface="Avenir"/>
                <a:sym typeface="Avenir Roman"/>
              </a:defRPr>
            </a:lvl1pPr>
          </a:lstStyle>
          <a:p>
            <a:r>
              <a:t>Section 20 (contd.)</a:t>
            </a:r>
          </a:p>
        </p:txBody>
      </p:sp>
      <p:sp>
        <p:nvSpPr>
          <p:cNvPr id="246" name="Google Shape;179;gcbc30539ae_0_187"/>
          <p:cNvSpPr/>
          <p:nvPr/>
        </p:nvSpPr>
        <p:spPr>
          <a:xfrm>
            <a:off x="0" y="954299"/>
            <a:ext cx="7543800" cy="129901"/>
          </a:xfrm>
          <a:prstGeom prst="rect">
            <a:avLst/>
          </a:prstGeom>
          <a:solidFill>
            <a:srgbClr val="D9EAD3"/>
          </a:solidFill>
          <a:ln w="12700">
            <a:miter lim="400000"/>
          </a:ln>
        </p:spPr>
        <p:txBody>
          <a:bodyPr lIns="0" tIns="0" rIns="0" bIns="0" anchor="ctr"/>
          <a:lstStyle/>
          <a:p>
            <a:pPr>
              <a:defRPr sz="1900"/>
            </a:pPr>
            <a:endParaRPr/>
          </a:p>
        </p:txBody>
      </p:sp>
      <p:sp>
        <p:nvSpPr>
          <p:cNvPr id="247" name="Google Shape;180;gcbc30539ae_0_187"/>
          <p:cNvSpPr txBox="1"/>
          <p:nvPr/>
        </p:nvSpPr>
        <p:spPr>
          <a:xfrm>
            <a:off x="413700" y="746924"/>
            <a:ext cx="11571600" cy="546197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p>
            <a:pPr>
              <a:lnSpc>
                <a:spcPct val="90000"/>
              </a:lnSpc>
            </a:pPr>
            <a:endParaRPr sz="2400" dirty="0">
              <a:latin typeface="Avenir"/>
              <a:ea typeface="Avenir"/>
              <a:cs typeface="Avenir"/>
              <a:sym typeface="Avenir Roman"/>
            </a:endParaRPr>
          </a:p>
          <a:p>
            <a:pPr marL="457200" indent="-381000">
              <a:buClr>
                <a:srgbClr val="000000"/>
              </a:buClr>
              <a:buSzPts val="2400"/>
              <a:buFont typeface="Avenir Roman"/>
              <a:buChar char="●"/>
              <a:defRPr sz="2400">
                <a:latin typeface="Avenir"/>
                <a:ea typeface="Avenir"/>
                <a:cs typeface="Avenir"/>
                <a:sym typeface="Avenir Roman"/>
              </a:defRPr>
            </a:pPr>
            <a:r>
              <a:rPr dirty="0"/>
              <a:t>The LA </a:t>
            </a:r>
            <a:r>
              <a:rPr u="sng" dirty="0"/>
              <a:t>cannot</a:t>
            </a:r>
            <a:r>
              <a:rPr dirty="0"/>
              <a:t> accommodate a child if a person with PR who is willing and able to provide/arrange accommodation for the child objects</a:t>
            </a:r>
          </a:p>
          <a:p>
            <a:pPr marL="457200" indent="-381000">
              <a:spcBef>
                <a:spcPts val="1000"/>
              </a:spcBef>
              <a:buClr>
                <a:srgbClr val="000000"/>
              </a:buClr>
              <a:buSzPts val="2400"/>
              <a:buFont typeface="Avenir Roman"/>
              <a:buChar char="●"/>
              <a:defRPr sz="2400">
                <a:latin typeface="Avenir"/>
                <a:ea typeface="Avenir"/>
                <a:cs typeface="Avenir"/>
                <a:sym typeface="Avenir Roman"/>
              </a:defRPr>
            </a:pPr>
            <a:r>
              <a:rPr dirty="0"/>
              <a:t>A person with PR may at any time remove the child from LA accommodation that is provided pursuant to this section. There is no requirement to give notice. This is subject to the following exceptions:</a:t>
            </a:r>
          </a:p>
          <a:p>
            <a:pPr marL="914400" lvl="1" indent="-381000">
              <a:spcBef>
                <a:spcPts val="1000"/>
              </a:spcBef>
              <a:buClr>
                <a:srgbClr val="000000"/>
              </a:buClr>
              <a:buSzPts val="2400"/>
              <a:buFont typeface="Avenir Roman"/>
              <a:buChar char="○"/>
              <a:defRPr sz="2400">
                <a:latin typeface="Avenir"/>
                <a:ea typeface="Avenir"/>
                <a:cs typeface="Avenir"/>
                <a:sym typeface="Avenir Roman"/>
              </a:defRPr>
            </a:pPr>
            <a:r>
              <a:rPr dirty="0"/>
              <a:t>a person with a child arrangement ‘lives with’ order, a special guardian or a person who cares for the child pursuant to the High Court’s inherent jurisdiction consents to the accommodation;</a:t>
            </a:r>
          </a:p>
          <a:p>
            <a:pPr marL="914400" lvl="1" indent="-381000">
              <a:spcBef>
                <a:spcPts val="1000"/>
              </a:spcBef>
              <a:buClr>
                <a:srgbClr val="000000"/>
              </a:buClr>
              <a:buSzPts val="2400"/>
              <a:buFont typeface="Avenir Roman"/>
              <a:buChar char="○"/>
              <a:defRPr sz="2400">
                <a:latin typeface="Avenir"/>
                <a:ea typeface="Avenir"/>
                <a:cs typeface="Avenir"/>
                <a:sym typeface="Avenir Roman"/>
              </a:defRPr>
            </a:pPr>
            <a:r>
              <a:rPr dirty="0"/>
              <a:t>a child who is 16 or older consents to accommodation.</a:t>
            </a:r>
          </a:p>
          <a:p>
            <a:pPr marL="457200" indent="-381000">
              <a:spcBef>
                <a:spcPts val="1000"/>
              </a:spcBef>
              <a:buClr>
                <a:srgbClr val="000000"/>
              </a:buClr>
              <a:buSzPts val="2400"/>
              <a:buFont typeface="Avenir Roman"/>
              <a:buChar char="●"/>
              <a:defRPr sz="2400">
                <a:latin typeface="Avenir"/>
                <a:ea typeface="Avenir"/>
                <a:cs typeface="Avenir"/>
                <a:sym typeface="Avenir Roman"/>
              </a:defRPr>
            </a:pPr>
            <a:r>
              <a:rPr dirty="0"/>
              <a:t>There are no statutory time limits but the subject of LA duties under s22 of the Act (and Care Planning and Case review (England) Regulations 20201, SI 2010/959) </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 name="Google Shape;185;gcbc30539ae_0_203"/>
          <p:cNvSpPr/>
          <p:nvPr/>
        </p:nvSpPr>
        <p:spPr>
          <a:xfrm>
            <a:off x="0" y="-1"/>
            <a:ext cx="12192000" cy="6092402"/>
          </a:xfrm>
          <a:prstGeom prst="rect">
            <a:avLst/>
          </a:prstGeom>
          <a:solidFill>
            <a:srgbClr val="FFFFFF"/>
          </a:solidFill>
          <a:ln w="12700">
            <a:miter lim="400000"/>
          </a:ln>
        </p:spPr>
        <p:txBody>
          <a:bodyPr lIns="0" tIns="0" rIns="0" bIns="0" anchor="ctr"/>
          <a:lstStyle/>
          <a:p>
            <a:pPr>
              <a:defRPr sz="1900">
                <a:latin typeface="Avenir"/>
                <a:ea typeface="Avenir"/>
                <a:cs typeface="Avenir"/>
                <a:sym typeface="Avenir Roman"/>
              </a:defRPr>
            </a:pPr>
            <a:endParaRPr/>
          </a:p>
        </p:txBody>
      </p:sp>
      <p:sp>
        <p:nvSpPr>
          <p:cNvPr id="250" name="Google Shape;186;gcbc30539ae_0_203"/>
          <p:cNvSpPr txBox="1"/>
          <p:nvPr/>
        </p:nvSpPr>
        <p:spPr>
          <a:xfrm>
            <a:off x="7877999" y="6092333"/>
            <a:ext cx="4314001" cy="6629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defRPr sz="2400">
                <a:latin typeface="Avenir"/>
                <a:ea typeface="Avenir"/>
                <a:cs typeface="Avenir"/>
                <a:sym typeface="Avenir Roman"/>
              </a:defRPr>
            </a:lvl1pPr>
          </a:lstStyle>
          <a:p>
            <a:r>
              <a:t>Public Law Working Group</a:t>
            </a:r>
          </a:p>
        </p:txBody>
      </p:sp>
      <p:sp>
        <p:nvSpPr>
          <p:cNvPr id="251" name="Google Shape;187;gcbc30539ae_0_203"/>
          <p:cNvSpPr txBox="1"/>
          <p:nvPr/>
        </p:nvSpPr>
        <p:spPr>
          <a:xfrm>
            <a:off x="345474" y="218999"/>
            <a:ext cx="10692602" cy="866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lnSpc>
                <a:spcPct val="90000"/>
              </a:lnSpc>
              <a:defRPr sz="3600">
                <a:latin typeface="Avenir"/>
                <a:ea typeface="Avenir"/>
                <a:cs typeface="Avenir"/>
                <a:sym typeface="Avenir Roman"/>
              </a:defRPr>
            </a:lvl1pPr>
          </a:lstStyle>
          <a:p>
            <a:r>
              <a:t>Social Service and well-being (Wales) Act (2014)</a:t>
            </a:r>
          </a:p>
        </p:txBody>
      </p:sp>
      <p:sp>
        <p:nvSpPr>
          <p:cNvPr id="252" name="Google Shape;188;gcbc30539ae_0_203"/>
          <p:cNvSpPr/>
          <p:nvPr/>
        </p:nvSpPr>
        <p:spPr>
          <a:xfrm>
            <a:off x="-1" y="1019399"/>
            <a:ext cx="10692602" cy="129901"/>
          </a:xfrm>
          <a:prstGeom prst="rect">
            <a:avLst/>
          </a:prstGeom>
          <a:solidFill>
            <a:srgbClr val="D9EAD3"/>
          </a:solidFill>
          <a:ln w="12700">
            <a:miter lim="400000"/>
          </a:ln>
        </p:spPr>
        <p:txBody>
          <a:bodyPr lIns="0" tIns="0" rIns="0" bIns="0" anchor="ctr"/>
          <a:lstStyle/>
          <a:p>
            <a:pPr>
              <a:defRPr sz="1900"/>
            </a:pPr>
            <a:endParaRPr/>
          </a:p>
        </p:txBody>
      </p:sp>
      <p:sp>
        <p:nvSpPr>
          <p:cNvPr id="253" name="Google Shape;189;gcbc30539ae_0_203"/>
          <p:cNvSpPr txBox="1">
            <a:spLocks noGrp="1"/>
          </p:cNvSpPr>
          <p:nvPr>
            <p:ph type="title"/>
          </p:nvPr>
        </p:nvSpPr>
        <p:spPr>
          <a:xfrm>
            <a:off x="172799" y="1227374"/>
            <a:ext cx="11846402" cy="615601"/>
          </a:xfrm>
          <a:prstGeom prst="rect">
            <a:avLst/>
          </a:prstGeom>
        </p:spPr>
        <p:txBody>
          <a:bodyPr lIns="45699" tIns="45699" rIns="45699" bIns="45699" anchor="ctr"/>
          <a:lstStyle>
            <a:lvl1pPr algn="l">
              <a:lnSpc>
                <a:spcPct val="90000"/>
              </a:lnSpc>
              <a:defRPr sz="2400">
                <a:latin typeface="Avenir"/>
                <a:ea typeface="Avenir"/>
                <a:cs typeface="Avenir"/>
                <a:sym typeface="Avenir Roman"/>
              </a:defRPr>
            </a:lvl1pPr>
          </a:lstStyle>
          <a:p>
            <a:r>
              <a:t>The relevant provisions are set out in Part 6, section 76 that, in summary, provide:</a:t>
            </a:r>
          </a:p>
        </p:txBody>
      </p:sp>
      <p:sp>
        <p:nvSpPr>
          <p:cNvPr id="254" name="Google Shape;190;gcbc30539ae_0_203"/>
          <p:cNvSpPr txBox="1">
            <a:spLocks noGrp="1"/>
          </p:cNvSpPr>
          <p:nvPr>
            <p:ph type="body" idx="1"/>
          </p:nvPr>
        </p:nvSpPr>
        <p:spPr>
          <a:xfrm>
            <a:off x="455700" y="1842974"/>
            <a:ext cx="11280600" cy="4025101"/>
          </a:xfrm>
          <a:prstGeom prst="rect">
            <a:avLst/>
          </a:prstGeom>
        </p:spPr>
        <p:txBody>
          <a:bodyPr lIns="45699" tIns="45699" rIns="45699" bIns="45699"/>
          <a:lstStyle/>
          <a:p>
            <a:pPr marL="194310" indent="-215900" algn="l" defTabSz="777240">
              <a:lnSpc>
                <a:spcPct val="90000"/>
              </a:lnSpc>
              <a:buClr>
                <a:srgbClr val="000000"/>
              </a:buClr>
              <a:buSzPts val="2000"/>
              <a:buFont typeface="Avenir Roman"/>
              <a:buChar char="•"/>
              <a:defRPr sz="2040">
                <a:solidFill>
                  <a:srgbClr val="000000"/>
                </a:solidFill>
                <a:latin typeface="Avenir"/>
                <a:ea typeface="Avenir"/>
                <a:cs typeface="Avenir"/>
                <a:sym typeface="Avenir Roman"/>
              </a:defRPr>
            </a:pPr>
            <a:r>
              <a:t>In addition to its “principal” duties, there is a general duty upon LAs to secure “sufficient accommodation” for a looked-after child and to meet the needs of the children within its area so far as it is reasonably practicable</a:t>
            </a:r>
          </a:p>
          <a:p>
            <a:pPr marL="194310" indent="-215900" algn="l" defTabSz="777240">
              <a:lnSpc>
                <a:spcPct val="90000"/>
              </a:lnSpc>
              <a:spcBef>
                <a:spcPts val="800"/>
              </a:spcBef>
              <a:buClr>
                <a:srgbClr val="000000"/>
              </a:buClr>
              <a:buSzPts val="2000"/>
              <a:buFont typeface="Avenir Roman"/>
              <a:buChar char="•"/>
              <a:defRPr sz="2040">
                <a:solidFill>
                  <a:srgbClr val="000000"/>
                </a:solidFill>
                <a:latin typeface="Avenir"/>
                <a:ea typeface="Avenir"/>
                <a:cs typeface="Avenir"/>
                <a:sym typeface="Avenir Roman"/>
              </a:defRPr>
            </a:pPr>
            <a:r>
              <a:t>It places a mandatory duty on the LAs to provide accommodation for children within its area who are:</a:t>
            </a:r>
          </a:p>
          <a:p>
            <a:pPr marL="582930" lvl="1" indent="-215900" algn="l" defTabSz="777240">
              <a:lnSpc>
                <a:spcPct val="90000"/>
              </a:lnSpc>
              <a:spcBef>
                <a:spcPts val="400"/>
              </a:spcBef>
              <a:buClr>
                <a:srgbClr val="000000"/>
              </a:buClr>
              <a:buSzPts val="2000"/>
              <a:buFont typeface="Avenir Roman"/>
              <a:buChar char="o"/>
              <a:defRPr sz="2040">
                <a:solidFill>
                  <a:srgbClr val="000000"/>
                </a:solidFill>
                <a:latin typeface="Avenir"/>
                <a:ea typeface="Avenir"/>
                <a:cs typeface="Avenir"/>
                <a:sym typeface="Avenir Roman"/>
              </a:defRPr>
            </a:pPr>
            <a:r>
              <a:t>Lost;</a:t>
            </a:r>
          </a:p>
          <a:p>
            <a:pPr marL="582930" lvl="1" indent="-215900" algn="l" defTabSz="777240">
              <a:lnSpc>
                <a:spcPct val="90000"/>
              </a:lnSpc>
              <a:spcBef>
                <a:spcPts val="400"/>
              </a:spcBef>
              <a:buClr>
                <a:srgbClr val="000000"/>
              </a:buClr>
              <a:buSzPts val="2000"/>
              <a:buFont typeface="Avenir Roman"/>
              <a:buChar char="o"/>
              <a:defRPr sz="2040">
                <a:solidFill>
                  <a:srgbClr val="000000"/>
                </a:solidFill>
                <a:latin typeface="Avenir"/>
                <a:ea typeface="Avenir"/>
                <a:cs typeface="Avenir"/>
                <a:sym typeface="Avenir Roman"/>
              </a:defRPr>
            </a:pPr>
            <a:r>
              <a:t>Abandoned;</a:t>
            </a:r>
          </a:p>
          <a:p>
            <a:pPr marL="582930" lvl="1" indent="-215900" algn="l" defTabSz="777240">
              <a:lnSpc>
                <a:spcPct val="90000"/>
              </a:lnSpc>
              <a:spcBef>
                <a:spcPts val="400"/>
              </a:spcBef>
              <a:buClr>
                <a:srgbClr val="000000"/>
              </a:buClr>
              <a:buSzPts val="2000"/>
              <a:buFont typeface="Avenir Roman"/>
              <a:buChar char="o"/>
              <a:defRPr sz="2040">
                <a:solidFill>
                  <a:srgbClr val="000000"/>
                </a:solidFill>
                <a:latin typeface="Avenir"/>
                <a:ea typeface="Avenir"/>
                <a:cs typeface="Avenir"/>
                <a:sym typeface="Avenir Roman"/>
              </a:defRPr>
            </a:pPr>
            <a:r>
              <a:t>A person looking after the child is prevented from providing the child with suitable accommodation;</a:t>
            </a:r>
          </a:p>
          <a:p>
            <a:pPr marL="582930" lvl="1" indent="-215900" algn="l" defTabSz="777240">
              <a:lnSpc>
                <a:spcPct val="90000"/>
              </a:lnSpc>
              <a:spcBef>
                <a:spcPts val="400"/>
              </a:spcBef>
              <a:buClr>
                <a:srgbClr val="000000"/>
              </a:buClr>
              <a:buSzPts val="2000"/>
              <a:buFont typeface="Avenir Roman"/>
              <a:buChar char="o"/>
              <a:defRPr sz="2040">
                <a:solidFill>
                  <a:srgbClr val="000000"/>
                </a:solidFill>
                <a:latin typeface="Avenir"/>
                <a:ea typeface="Avenir"/>
                <a:cs typeface="Avenir"/>
                <a:sym typeface="Avenir Roman"/>
              </a:defRPr>
            </a:pPr>
            <a:r>
              <a:t>This duty extends to a child who is 16 years old and whose wellbeing is likely to be seriously prejudiced if not accommodated</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 name="Google Shape;195;gcbc30539ae_0_224"/>
          <p:cNvSpPr/>
          <p:nvPr/>
        </p:nvSpPr>
        <p:spPr>
          <a:xfrm>
            <a:off x="0" y="-1"/>
            <a:ext cx="12192000" cy="6092402"/>
          </a:xfrm>
          <a:prstGeom prst="rect">
            <a:avLst/>
          </a:prstGeom>
          <a:solidFill>
            <a:srgbClr val="FFFFFF"/>
          </a:solidFill>
          <a:ln w="12700">
            <a:miter lim="400000"/>
          </a:ln>
        </p:spPr>
        <p:txBody>
          <a:bodyPr lIns="0" tIns="0" rIns="0" bIns="0" anchor="ctr"/>
          <a:lstStyle/>
          <a:p>
            <a:pPr>
              <a:defRPr sz="1900">
                <a:latin typeface="Avenir"/>
                <a:ea typeface="Avenir"/>
                <a:cs typeface="Avenir"/>
                <a:sym typeface="Avenir Roman"/>
              </a:defRPr>
            </a:pPr>
            <a:endParaRPr/>
          </a:p>
        </p:txBody>
      </p:sp>
      <p:sp>
        <p:nvSpPr>
          <p:cNvPr id="257" name="Google Shape;196;gcbc30539ae_0_224"/>
          <p:cNvSpPr txBox="1"/>
          <p:nvPr/>
        </p:nvSpPr>
        <p:spPr>
          <a:xfrm>
            <a:off x="7877999" y="6092333"/>
            <a:ext cx="4314001" cy="6629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defRPr sz="2400">
                <a:latin typeface="Avenir"/>
                <a:ea typeface="Avenir"/>
                <a:cs typeface="Avenir"/>
                <a:sym typeface="Avenir Roman"/>
              </a:defRPr>
            </a:lvl1pPr>
          </a:lstStyle>
          <a:p>
            <a:r>
              <a:t>Public Law Working Group</a:t>
            </a:r>
          </a:p>
        </p:txBody>
      </p:sp>
      <p:sp>
        <p:nvSpPr>
          <p:cNvPr id="258" name="Google Shape;197;gcbc30539ae_0_224"/>
          <p:cNvSpPr txBox="1"/>
          <p:nvPr/>
        </p:nvSpPr>
        <p:spPr>
          <a:xfrm>
            <a:off x="-748501" y="129900"/>
            <a:ext cx="9040802" cy="10439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lgn="ctr">
              <a:defRPr sz="4600">
                <a:latin typeface="Avenir"/>
                <a:ea typeface="Avenir"/>
                <a:cs typeface="Avenir"/>
                <a:sym typeface="Avenir Roman"/>
              </a:defRPr>
            </a:lvl1pPr>
          </a:lstStyle>
          <a:p>
            <a:r>
              <a:t>Section 76 (contd.)</a:t>
            </a:r>
          </a:p>
        </p:txBody>
      </p:sp>
      <p:sp>
        <p:nvSpPr>
          <p:cNvPr id="259" name="Google Shape;198;gcbc30539ae_0_224"/>
          <p:cNvSpPr/>
          <p:nvPr/>
        </p:nvSpPr>
        <p:spPr>
          <a:xfrm>
            <a:off x="0" y="1084200"/>
            <a:ext cx="7543800" cy="129901"/>
          </a:xfrm>
          <a:prstGeom prst="rect">
            <a:avLst/>
          </a:prstGeom>
          <a:solidFill>
            <a:srgbClr val="D9EAD3"/>
          </a:solidFill>
          <a:ln w="12700">
            <a:miter lim="400000"/>
          </a:ln>
        </p:spPr>
        <p:txBody>
          <a:bodyPr lIns="0" tIns="0" rIns="0" bIns="0" anchor="ctr"/>
          <a:lstStyle/>
          <a:p>
            <a:pPr>
              <a:defRPr sz="1900"/>
            </a:pPr>
            <a:endParaRPr/>
          </a:p>
        </p:txBody>
      </p:sp>
      <p:sp>
        <p:nvSpPr>
          <p:cNvPr id="260" name="Google Shape;199;gcbc30539ae_0_224"/>
          <p:cNvSpPr txBox="1"/>
          <p:nvPr/>
        </p:nvSpPr>
        <p:spPr>
          <a:xfrm>
            <a:off x="495449" y="1610099"/>
            <a:ext cx="11163301" cy="411096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p>
            <a:pPr marL="457200" indent="-419100">
              <a:lnSpc>
                <a:spcPct val="90000"/>
              </a:lnSpc>
              <a:buClr>
                <a:srgbClr val="000000"/>
              </a:buClr>
              <a:buSzPts val="3000"/>
              <a:buFont typeface="Avenir Roman"/>
              <a:buChar char="●"/>
              <a:defRPr sz="3000">
                <a:latin typeface="Avenir"/>
                <a:ea typeface="Avenir"/>
                <a:cs typeface="Avenir"/>
                <a:sym typeface="Avenir Roman"/>
              </a:defRPr>
            </a:pPr>
            <a:r>
              <a:t>A LA may not provide such accommodation if a person with PR who is willing and able to provide accommodation for the child objects</a:t>
            </a:r>
          </a:p>
          <a:p>
            <a:pPr marL="457200" indent="-419100">
              <a:lnSpc>
                <a:spcPct val="90000"/>
              </a:lnSpc>
              <a:spcBef>
                <a:spcPts val="1000"/>
              </a:spcBef>
              <a:buClr>
                <a:srgbClr val="000000"/>
              </a:buClr>
              <a:buSzPts val="3000"/>
              <a:buFont typeface="Avenir Roman"/>
              <a:buChar char="●"/>
              <a:defRPr sz="3000">
                <a:latin typeface="Avenir"/>
                <a:ea typeface="Avenir"/>
                <a:cs typeface="Avenir"/>
                <a:sym typeface="Avenir Roman"/>
              </a:defRPr>
            </a:pPr>
            <a:r>
              <a:t>A person with PR who is willing may at any time remove the child from LA accommodation save where a person with a child arrangement order, a special guardian or a person who cares for the child pursuant to the High Court’s inherent jurisdiction consents to the accommodation</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 name="Google Shape;204;gcbc30539ae_0_242"/>
          <p:cNvSpPr/>
          <p:nvPr/>
        </p:nvSpPr>
        <p:spPr>
          <a:xfrm>
            <a:off x="0" y="-1"/>
            <a:ext cx="12192000" cy="6092402"/>
          </a:xfrm>
          <a:prstGeom prst="rect">
            <a:avLst/>
          </a:prstGeom>
          <a:solidFill>
            <a:srgbClr val="FFFFFF"/>
          </a:solidFill>
          <a:ln w="12700">
            <a:miter lim="400000"/>
          </a:ln>
        </p:spPr>
        <p:txBody>
          <a:bodyPr lIns="0" tIns="0" rIns="0" bIns="0" anchor="ctr"/>
          <a:lstStyle/>
          <a:p>
            <a:pPr>
              <a:defRPr sz="1900">
                <a:latin typeface="Avenir"/>
                <a:ea typeface="Avenir"/>
                <a:cs typeface="Avenir"/>
                <a:sym typeface="Avenir Roman"/>
              </a:defRPr>
            </a:pPr>
            <a:endParaRPr/>
          </a:p>
        </p:txBody>
      </p:sp>
      <p:sp>
        <p:nvSpPr>
          <p:cNvPr id="263" name="Google Shape;205;gcbc30539ae_0_242"/>
          <p:cNvSpPr txBox="1"/>
          <p:nvPr/>
        </p:nvSpPr>
        <p:spPr>
          <a:xfrm>
            <a:off x="7877999" y="6092333"/>
            <a:ext cx="4314001" cy="6629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defRPr sz="2400">
                <a:latin typeface="Avenir"/>
                <a:ea typeface="Avenir"/>
                <a:cs typeface="Avenir"/>
                <a:sym typeface="Avenir Roman"/>
              </a:defRPr>
            </a:lvl1pPr>
          </a:lstStyle>
          <a:p>
            <a:r>
              <a:t>Public Law Working Group</a:t>
            </a:r>
          </a:p>
        </p:txBody>
      </p:sp>
      <p:sp>
        <p:nvSpPr>
          <p:cNvPr id="264" name="Google Shape;206;gcbc30539ae_0_242"/>
          <p:cNvSpPr txBox="1"/>
          <p:nvPr/>
        </p:nvSpPr>
        <p:spPr>
          <a:xfrm>
            <a:off x="1047649" y="293175"/>
            <a:ext cx="9040802" cy="79851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lnSpc>
                <a:spcPct val="90000"/>
              </a:lnSpc>
              <a:defRPr sz="3900">
                <a:latin typeface="Avenir"/>
                <a:ea typeface="Avenir"/>
                <a:cs typeface="Avenir"/>
                <a:sym typeface="Avenir Roman"/>
              </a:defRPr>
            </a:lvl1pPr>
          </a:lstStyle>
          <a:p>
            <a:r>
              <a:rPr dirty="0"/>
              <a:t>Statutory </a:t>
            </a:r>
            <a:r>
              <a:rPr lang="en-GB" dirty="0"/>
              <a:t>P</a:t>
            </a:r>
            <a:r>
              <a:rPr dirty="0" err="1"/>
              <a:t>rovision</a:t>
            </a:r>
            <a:endParaRPr dirty="0"/>
          </a:p>
        </p:txBody>
      </p:sp>
      <p:sp>
        <p:nvSpPr>
          <p:cNvPr id="265" name="Google Shape;207;gcbc30539ae_0_242"/>
          <p:cNvSpPr/>
          <p:nvPr/>
        </p:nvSpPr>
        <p:spPr>
          <a:xfrm>
            <a:off x="0" y="1084200"/>
            <a:ext cx="7543800" cy="129901"/>
          </a:xfrm>
          <a:prstGeom prst="rect">
            <a:avLst/>
          </a:prstGeom>
          <a:solidFill>
            <a:srgbClr val="D9EAD3"/>
          </a:solidFill>
          <a:ln w="12700">
            <a:miter lim="400000"/>
          </a:ln>
        </p:spPr>
        <p:txBody>
          <a:bodyPr lIns="0" tIns="0" rIns="0" bIns="0" anchor="ctr"/>
          <a:lstStyle/>
          <a:p>
            <a:pPr>
              <a:defRPr sz="1900"/>
            </a:pPr>
            <a:endParaRPr/>
          </a:p>
        </p:txBody>
      </p:sp>
      <p:sp>
        <p:nvSpPr>
          <p:cNvPr id="266" name="Google Shape;208;gcbc30539ae_0_242"/>
          <p:cNvSpPr txBox="1"/>
          <p:nvPr/>
        </p:nvSpPr>
        <p:spPr>
          <a:xfrm>
            <a:off x="514350" y="1366950"/>
            <a:ext cx="11163300" cy="4446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p>
            <a:pPr>
              <a:lnSpc>
                <a:spcPct val="90000"/>
              </a:lnSpc>
              <a:spcBef>
                <a:spcPts val="1000"/>
              </a:spcBef>
              <a:defRPr sz="3000">
                <a:latin typeface="Avenir"/>
                <a:ea typeface="Avenir"/>
                <a:cs typeface="Avenir"/>
                <a:sym typeface="Avenir Roman"/>
              </a:defRPr>
            </a:pPr>
            <a:r>
              <a:rPr dirty="0"/>
              <a:t>General Note</a:t>
            </a:r>
          </a:p>
          <a:p>
            <a:pPr marL="685800" indent="-292100">
              <a:lnSpc>
                <a:spcPct val="90000"/>
              </a:lnSpc>
              <a:spcBef>
                <a:spcPts val="1000"/>
              </a:spcBef>
              <a:buClr>
                <a:srgbClr val="000000"/>
              </a:buClr>
              <a:buSzPts val="3000"/>
              <a:buFont typeface="Avenir Roman"/>
              <a:buChar char="•"/>
              <a:defRPr sz="3000">
                <a:latin typeface="Avenir"/>
                <a:ea typeface="Avenir"/>
                <a:cs typeface="Avenir"/>
                <a:sym typeface="Avenir Roman"/>
              </a:defRPr>
            </a:pPr>
            <a:r>
              <a:rPr dirty="0"/>
              <a:t>A LA </a:t>
            </a:r>
            <a:r>
              <a:rPr u="sng" dirty="0"/>
              <a:t>cannot</a:t>
            </a:r>
            <a:r>
              <a:rPr dirty="0"/>
              <a:t> prevent a person with PR (as set out earlier) from removing the relevant child from LA accommodation. To do so will require a court order such as:</a:t>
            </a:r>
          </a:p>
          <a:p>
            <a:pPr marL="1143000" lvl="1" indent="-292100">
              <a:lnSpc>
                <a:spcPct val="90000"/>
              </a:lnSpc>
              <a:spcBef>
                <a:spcPts val="1000"/>
              </a:spcBef>
              <a:buClr>
                <a:srgbClr val="000000"/>
              </a:buClr>
              <a:buSzPts val="3000"/>
              <a:buFont typeface="Avenir Roman"/>
              <a:buChar char="o"/>
              <a:defRPr sz="3000">
                <a:latin typeface="Avenir"/>
                <a:ea typeface="Avenir"/>
                <a:cs typeface="Avenir"/>
                <a:sym typeface="Avenir Roman"/>
              </a:defRPr>
            </a:pPr>
            <a:r>
              <a:rPr dirty="0"/>
              <a:t>EPO;</a:t>
            </a:r>
          </a:p>
          <a:p>
            <a:pPr marL="1143000" lvl="1" indent="-292100">
              <a:lnSpc>
                <a:spcPct val="90000"/>
              </a:lnSpc>
              <a:spcBef>
                <a:spcPts val="1000"/>
              </a:spcBef>
              <a:buClr>
                <a:srgbClr val="000000"/>
              </a:buClr>
              <a:buSzPts val="3000"/>
              <a:buFont typeface="Avenir Roman"/>
              <a:buChar char="o"/>
              <a:defRPr sz="3000">
                <a:latin typeface="Avenir"/>
                <a:ea typeface="Avenir"/>
                <a:cs typeface="Avenir"/>
                <a:sym typeface="Avenir Roman"/>
              </a:defRPr>
            </a:pPr>
            <a:r>
              <a:rPr dirty="0"/>
              <a:t>ICO</a:t>
            </a:r>
          </a:p>
          <a:p>
            <a:pPr marL="685800" indent="-292100">
              <a:lnSpc>
                <a:spcPct val="90000"/>
              </a:lnSpc>
              <a:spcBef>
                <a:spcPts val="1000"/>
              </a:spcBef>
              <a:buClr>
                <a:srgbClr val="000000"/>
              </a:buClr>
              <a:buSzPts val="3000"/>
              <a:buFont typeface="Avenir Roman"/>
              <a:buChar char="•"/>
              <a:defRPr sz="3000">
                <a:latin typeface="Avenir"/>
                <a:ea typeface="Avenir"/>
                <a:cs typeface="Avenir"/>
                <a:sym typeface="Avenir Roman"/>
              </a:defRPr>
            </a:pPr>
            <a:r>
              <a:rPr dirty="0"/>
              <a:t>An agreement to s 20/76 accommodation by a person who holds PR for the relevant child is an agreement to delegate the day-to-day exercise of PR to the LA</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D9EAD3"/>
        </a:solidFill>
        <a:effectLst/>
      </p:bgPr>
    </p:bg>
    <p:spTree>
      <p:nvGrpSpPr>
        <p:cNvPr id="1" name=""/>
        <p:cNvGrpSpPr/>
        <p:nvPr/>
      </p:nvGrpSpPr>
      <p:grpSpPr>
        <a:xfrm>
          <a:off x="0" y="0"/>
          <a:ext cx="0" cy="0"/>
          <a:chOff x="0" y="0"/>
          <a:chExt cx="0" cy="0"/>
        </a:xfrm>
      </p:grpSpPr>
      <p:sp>
        <p:nvSpPr>
          <p:cNvPr id="318" name="Google Shape;212;gcc97d97200_0_333"/>
          <p:cNvSpPr/>
          <p:nvPr/>
        </p:nvSpPr>
        <p:spPr>
          <a:xfrm>
            <a:off x="0" y="0"/>
            <a:ext cx="12192000" cy="5889600"/>
          </a:xfrm>
          <a:prstGeom prst="rect">
            <a:avLst/>
          </a:prstGeom>
          <a:solidFill>
            <a:srgbClr val="FFFFFF"/>
          </a:solidFill>
          <a:ln w="12700">
            <a:miter lim="400000"/>
          </a:ln>
        </p:spPr>
        <p:txBody>
          <a:bodyPr lIns="0" tIns="0" rIns="0" bIns="0" anchor="ctr"/>
          <a:lstStyle/>
          <a:p>
            <a:pPr>
              <a:defRPr sz="1900"/>
            </a:pPr>
            <a:endParaRPr/>
          </a:p>
        </p:txBody>
      </p:sp>
      <p:sp>
        <p:nvSpPr>
          <p:cNvPr id="319" name="Google Shape;213;gcc97d97200_0_333"/>
          <p:cNvSpPr txBox="1"/>
          <p:nvPr/>
        </p:nvSpPr>
        <p:spPr>
          <a:xfrm>
            <a:off x="7877999" y="6092333"/>
            <a:ext cx="4314001" cy="662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2400">
                <a:latin typeface="Avenir Roman"/>
                <a:ea typeface="Avenir Roman"/>
                <a:cs typeface="Avenir Roman"/>
                <a:sym typeface="Avenir Roman"/>
              </a:defRPr>
            </a:lvl1pPr>
          </a:lstStyle>
          <a:p>
            <a:r>
              <a:t>Public Law Working Group</a:t>
            </a:r>
          </a:p>
        </p:txBody>
      </p:sp>
      <p:sp>
        <p:nvSpPr>
          <p:cNvPr id="320" name="Google Shape;214;gcc97d97200_0_333"/>
          <p:cNvSpPr txBox="1"/>
          <p:nvPr/>
        </p:nvSpPr>
        <p:spPr>
          <a:xfrm>
            <a:off x="0" y="331674"/>
            <a:ext cx="10809600" cy="866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lgn="ctr">
              <a:defRPr sz="3600">
                <a:latin typeface="Avenir Roman"/>
                <a:ea typeface="Avenir Roman"/>
                <a:cs typeface="Avenir Roman"/>
                <a:sym typeface="Avenir Roman"/>
              </a:defRPr>
            </a:lvl1pPr>
          </a:lstStyle>
          <a:p>
            <a:r>
              <a:t>Background to the report and practice guidance</a:t>
            </a:r>
          </a:p>
        </p:txBody>
      </p:sp>
      <p:sp>
        <p:nvSpPr>
          <p:cNvPr id="321" name="Google Shape;216;gcc97d97200_0_333"/>
          <p:cNvSpPr/>
          <p:nvPr/>
        </p:nvSpPr>
        <p:spPr>
          <a:xfrm>
            <a:off x="-1" y="1132074"/>
            <a:ext cx="10482902" cy="129901"/>
          </a:xfrm>
          <a:prstGeom prst="rect">
            <a:avLst/>
          </a:prstGeom>
          <a:solidFill>
            <a:srgbClr val="D9EAD3"/>
          </a:solidFill>
          <a:ln w="12700">
            <a:miter lim="400000"/>
          </a:ln>
        </p:spPr>
        <p:txBody>
          <a:bodyPr lIns="0" tIns="0" rIns="0" bIns="0" anchor="ctr"/>
          <a:lstStyle/>
          <a:p>
            <a:endParaRPr/>
          </a:p>
        </p:txBody>
      </p:sp>
      <p:sp>
        <p:nvSpPr>
          <p:cNvPr id="322" name="Google Shape;217;gcc97d97200_0_333"/>
          <p:cNvSpPr txBox="1">
            <a:spLocks noGrp="1"/>
          </p:cNvSpPr>
          <p:nvPr>
            <p:ph type="body" idx="1"/>
          </p:nvPr>
        </p:nvSpPr>
        <p:spPr>
          <a:xfrm>
            <a:off x="392550" y="1515075"/>
            <a:ext cx="11406900" cy="4719600"/>
          </a:xfrm>
          <a:prstGeom prst="rect">
            <a:avLst/>
          </a:prstGeom>
        </p:spPr>
        <p:txBody>
          <a:bodyPr lIns="45699" tIns="45699" rIns="45699" bIns="45699"/>
          <a:lstStyle/>
          <a:p>
            <a:pPr marL="219455" indent="-219455" algn="l" defTabSz="877823">
              <a:lnSpc>
                <a:spcPct val="80000"/>
              </a:lnSpc>
              <a:buClr>
                <a:srgbClr val="000000"/>
              </a:buClr>
              <a:buSzPts val="2300"/>
              <a:buFont typeface="Avenir Roman"/>
              <a:buChar char="●"/>
              <a:defRPr sz="2304">
                <a:solidFill>
                  <a:srgbClr val="000000"/>
                </a:solidFill>
                <a:latin typeface="Avenir Roman"/>
                <a:ea typeface="Avenir Roman"/>
                <a:cs typeface="Avenir Roman"/>
                <a:sym typeface="Avenir Roman"/>
              </a:defRPr>
            </a:pPr>
            <a:r>
              <a:t>The PFD launched a review of family (public and private) law at the end of 2018.  </a:t>
            </a:r>
          </a:p>
          <a:p>
            <a:pPr marL="219455" indent="-219455" algn="l" defTabSz="877823">
              <a:lnSpc>
                <a:spcPct val="80000"/>
              </a:lnSpc>
              <a:spcBef>
                <a:spcPts val="900"/>
              </a:spcBef>
              <a:buClr>
                <a:srgbClr val="000000"/>
              </a:buClr>
              <a:buSzPts val="2300"/>
              <a:buFont typeface="Avenir Roman"/>
              <a:buChar char="●"/>
              <a:defRPr sz="2304">
                <a:solidFill>
                  <a:srgbClr val="000000"/>
                </a:solidFill>
                <a:latin typeface="Avenir Roman"/>
                <a:ea typeface="Avenir Roman"/>
                <a:cs typeface="Avenir Roman"/>
                <a:sym typeface="Avenir Roman"/>
              </a:defRPr>
            </a:pPr>
            <a:r>
              <a:t>The public law aims were twofold: understand whether children and young people can be safely diverted from becoming the subject of public law proceedings; and, that decisions about their lives are made swiftly and fairly once they are subject to proceedings.  </a:t>
            </a:r>
          </a:p>
          <a:p>
            <a:pPr marL="219455" indent="-219455" algn="l" defTabSz="877823">
              <a:lnSpc>
                <a:spcPct val="80000"/>
              </a:lnSpc>
              <a:spcBef>
                <a:spcPts val="900"/>
              </a:spcBef>
              <a:buClr>
                <a:srgbClr val="000000"/>
              </a:buClr>
              <a:buSzPts val="2300"/>
              <a:buFont typeface="Avenir Roman"/>
              <a:buChar char="●"/>
              <a:defRPr sz="2304">
                <a:solidFill>
                  <a:srgbClr val="000000"/>
                </a:solidFill>
                <a:latin typeface="Avenir Roman"/>
                <a:ea typeface="Avenir Roman"/>
                <a:cs typeface="Avenir Roman"/>
                <a:sym typeface="Avenir Roman"/>
              </a:defRPr>
            </a:pPr>
            <a:r>
              <a:t>As well as identifying practical, cultural and legislative challenges and making some longer term recommendations for change, the PLWG’s final report includes a suite of resources for practitioners e.g. best practice guidance and advice from children and young people.</a:t>
            </a:r>
          </a:p>
          <a:p>
            <a:pPr marL="219455" indent="-219455" algn="l" defTabSz="877823">
              <a:lnSpc>
                <a:spcPct val="80000"/>
              </a:lnSpc>
              <a:spcBef>
                <a:spcPts val="900"/>
              </a:spcBef>
              <a:buClr>
                <a:srgbClr val="000000"/>
              </a:buClr>
              <a:buSzPts val="2300"/>
              <a:buFont typeface="Avenir Roman"/>
              <a:buChar char="●"/>
              <a:defRPr sz="2304">
                <a:solidFill>
                  <a:srgbClr val="000000"/>
                </a:solidFill>
                <a:latin typeface="Avenir Roman"/>
                <a:ea typeface="Avenir Roman"/>
                <a:cs typeface="Avenir Roman"/>
                <a:sym typeface="Avenir Roman"/>
              </a:defRPr>
            </a:pPr>
            <a:r>
              <a:t>Differences in LA decision making and in the use of and/or approaches to the PLO and pre-proceedings process were identified as an area for focus and attention.  Particularly in light of the significant regional variations in the use of urgent applications to the courts.</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 name="Google Shape;213;gcbc30539ae_0_250"/>
          <p:cNvSpPr/>
          <p:nvPr/>
        </p:nvSpPr>
        <p:spPr>
          <a:xfrm>
            <a:off x="0" y="-1"/>
            <a:ext cx="12192000" cy="6092402"/>
          </a:xfrm>
          <a:prstGeom prst="rect">
            <a:avLst/>
          </a:prstGeom>
          <a:solidFill>
            <a:srgbClr val="FFFFFF"/>
          </a:solidFill>
          <a:ln w="12700">
            <a:miter lim="400000"/>
          </a:ln>
        </p:spPr>
        <p:txBody>
          <a:bodyPr lIns="0" tIns="0" rIns="0" bIns="0" anchor="ctr"/>
          <a:lstStyle/>
          <a:p>
            <a:pPr>
              <a:defRPr sz="1900">
                <a:latin typeface="Avenir"/>
                <a:ea typeface="Avenir"/>
                <a:cs typeface="Avenir"/>
                <a:sym typeface="Avenir Roman"/>
              </a:defRPr>
            </a:pPr>
            <a:endParaRPr/>
          </a:p>
        </p:txBody>
      </p:sp>
      <p:sp>
        <p:nvSpPr>
          <p:cNvPr id="269" name="Google Shape;214;gcbc30539ae_0_250"/>
          <p:cNvSpPr txBox="1"/>
          <p:nvPr/>
        </p:nvSpPr>
        <p:spPr>
          <a:xfrm>
            <a:off x="7877999" y="6092333"/>
            <a:ext cx="4314001" cy="6629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defRPr sz="2400">
                <a:latin typeface="Avenir"/>
                <a:ea typeface="Avenir"/>
                <a:cs typeface="Avenir"/>
                <a:sym typeface="Avenir Roman"/>
              </a:defRPr>
            </a:lvl1pPr>
          </a:lstStyle>
          <a:p>
            <a:r>
              <a:t>Public Law Working Group</a:t>
            </a:r>
          </a:p>
        </p:txBody>
      </p:sp>
      <p:sp>
        <p:nvSpPr>
          <p:cNvPr id="270" name="Google Shape;215;gcbc30539ae_0_250"/>
          <p:cNvSpPr txBox="1"/>
          <p:nvPr/>
        </p:nvSpPr>
        <p:spPr>
          <a:xfrm>
            <a:off x="1112974" y="214125"/>
            <a:ext cx="9040802" cy="79851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lnSpc>
                <a:spcPct val="90000"/>
              </a:lnSpc>
              <a:defRPr sz="3900">
                <a:latin typeface="Avenir"/>
                <a:ea typeface="Avenir"/>
                <a:cs typeface="Avenir"/>
                <a:sym typeface="Avenir Roman"/>
              </a:defRPr>
            </a:lvl1pPr>
          </a:lstStyle>
          <a:p>
            <a:r>
              <a:rPr dirty="0"/>
              <a:t>Case </a:t>
            </a:r>
            <a:r>
              <a:rPr lang="en-GB" dirty="0"/>
              <a:t>S</a:t>
            </a:r>
            <a:r>
              <a:rPr dirty="0" err="1"/>
              <a:t>tudy</a:t>
            </a:r>
            <a:endParaRPr dirty="0"/>
          </a:p>
        </p:txBody>
      </p:sp>
      <p:sp>
        <p:nvSpPr>
          <p:cNvPr id="271" name="Google Shape;216;gcbc30539ae_0_250"/>
          <p:cNvSpPr/>
          <p:nvPr/>
        </p:nvSpPr>
        <p:spPr>
          <a:xfrm>
            <a:off x="-1" y="934975"/>
            <a:ext cx="5878202" cy="129901"/>
          </a:xfrm>
          <a:prstGeom prst="rect">
            <a:avLst/>
          </a:prstGeom>
          <a:solidFill>
            <a:srgbClr val="D9EAD3"/>
          </a:solidFill>
          <a:ln w="12700">
            <a:miter lim="400000"/>
          </a:ln>
        </p:spPr>
        <p:txBody>
          <a:bodyPr lIns="0" tIns="0" rIns="0" bIns="0" anchor="ctr"/>
          <a:lstStyle/>
          <a:p>
            <a:pPr>
              <a:defRPr sz="1900"/>
            </a:pPr>
            <a:endParaRPr/>
          </a:p>
        </p:txBody>
      </p:sp>
      <p:sp>
        <p:nvSpPr>
          <p:cNvPr id="272" name="Google Shape;217;gcbc30539ae_0_250"/>
          <p:cNvSpPr txBox="1"/>
          <p:nvPr/>
        </p:nvSpPr>
        <p:spPr>
          <a:xfrm>
            <a:off x="0" y="1562525"/>
            <a:ext cx="11597400" cy="428082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p>
            <a:pPr marL="685800" indent="-254000">
              <a:lnSpc>
                <a:spcPct val="90000"/>
              </a:lnSpc>
              <a:spcBef>
                <a:spcPts val="1000"/>
              </a:spcBef>
              <a:buClr>
                <a:srgbClr val="000000"/>
              </a:buClr>
              <a:buSzPts val="2200"/>
              <a:buFont typeface="Avenir Roman"/>
              <a:buChar char="•"/>
              <a:defRPr sz="2200">
                <a:latin typeface="Avenir"/>
                <a:ea typeface="Avenir"/>
                <a:cs typeface="Avenir"/>
                <a:sym typeface="Avenir Roman"/>
              </a:defRPr>
            </a:pPr>
            <a:r>
              <a:rPr i="1" dirty="0"/>
              <a:t>R (G) v Nottingham City Council </a:t>
            </a:r>
            <a:r>
              <a:rPr dirty="0"/>
              <a:t>[2008] EWHC 152 (Admin); [2008] 1 FLR 166 and [2008] EWHC 400; [2008] 1 FLR 1668, “The law is perfectly clear but perhaps requires re-emphasis. Whatever the impression a casual reader might gain… no local authority and no social worker has any power to a remove a child from its parent or, without the agreement of the parent, to take a child into care, unless they have first obtained an order from a family court </a:t>
            </a:r>
            <a:r>
              <a:rPr dirty="0" err="1"/>
              <a:t>authorising</a:t>
            </a:r>
            <a:r>
              <a:rPr dirty="0"/>
              <a:t> that step…” (para 15, per Munby J). [NB. There are two qualifications to this, which are not relevant for present purposes]</a:t>
            </a:r>
          </a:p>
          <a:p>
            <a:pPr marL="685800" indent="-254000">
              <a:lnSpc>
                <a:spcPct val="90000"/>
              </a:lnSpc>
              <a:spcBef>
                <a:spcPts val="1000"/>
              </a:spcBef>
              <a:buClr>
                <a:srgbClr val="000000"/>
              </a:buClr>
              <a:buSzPts val="2200"/>
              <a:buFont typeface="Avenir Roman"/>
              <a:buChar char="•"/>
              <a:defRPr sz="2200">
                <a:latin typeface="Avenir"/>
                <a:ea typeface="Avenir"/>
                <a:cs typeface="Avenir"/>
                <a:sym typeface="Avenir Roman"/>
              </a:defRPr>
            </a:pPr>
            <a:r>
              <a:rPr i="1" dirty="0"/>
              <a:t>Coventry City Council v C, B, CA and CH </a:t>
            </a:r>
            <a:r>
              <a:rPr dirty="0"/>
              <a:t>[2012] EWHC 2190 (Fam); [2013] 2 FLR 987. Made clear: (</a:t>
            </a:r>
            <a:r>
              <a:rPr dirty="0" err="1"/>
              <a:t>i</a:t>
            </a:r>
            <a:r>
              <a:rPr dirty="0"/>
              <a:t>) the use of s 20 must not be “compulsion in disguise”; (ii) “the parent must have the requisite capacity to make that agreement”; and (iii) “it is essential that any consent so obtained is properly informed and, at least where is results in detriment to the giver’s personal interest, is fairly obtained” (paras 27 – 28 and 46, per Hedley J)</a:t>
            </a:r>
          </a:p>
        </p:txBody>
      </p:sp>
      <p:sp>
        <p:nvSpPr>
          <p:cNvPr id="273" name="Google Shape;218;gcbc30539ae_0_250"/>
          <p:cNvSpPr txBox="1">
            <a:spLocks noGrp="1"/>
          </p:cNvSpPr>
          <p:nvPr>
            <p:ph type="title"/>
          </p:nvPr>
        </p:nvSpPr>
        <p:spPr>
          <a:xfrm>
            <a:off x="458499" y="692112"/>
            <a:ext cx="9040802" cy="615601"/>
          </a:xfrm>
          <a:prstGeom prst="rect">
            <a:avLst/>
          </a:prstGeom>
        </p:spPr>
        <p:txBody>
          <a:bodyPr lIns="45699" tIns="45699" rIns="45699" bIns="45699" anchor="ctr"/>
          <a:lstStyle/>
          <a:p>
            <a:pPr algn="l" defTabSz="502920">
              <a:lnSpc>
                <a:spcPct val="90000"/>
              </a:lnSpc>
              <a:defRPr sz="1210" b="1"/>
            </a:pPr>
            <a:br>
              <a:rPr dirty="0"/>
            </a:br>
            <a:endParaRPr b="0" dirty="0">
              <a:latin typeface="Avenir"/>
              <a:ea typeface="Avenir"/>
              <a:cs typeface="Avenir"/>
              <a:sym typeface="Avenir Roman"/>
            </a:endParaRP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Google Shape;223;gcbc30539ae_0_259"/>
          <p:cNvSpPr/>
          <p:nvPr/>
        </p:nvSpPr>
        <p:spPr>
          <a:xfrm>
            <a:off x="0" y="-1"/>
            <a:ext cx="12192000" cy="6092402"/>
          </a:xfrm>
          <a:prstGeom prst="rect">
            <a:avLst/>
          </a:prstGeom>
          <a:solidFill>
            <a:srgbClr val="FFFFFF"/>
          </a:solidFill>
          <a:ln w="12700">
            <a:miter lim="400000"/>
          </a:ln>
        </p:spPr>
        <p:txBody>
          <a:bodyPr lIns="0" tIns="0" rIns="0" bIns="0" anchor="ctr"/>
          <a:lstStyle/>
          <a:p>
            <a:pPr>
              <a:defRPr sz="1900">
                <a:latin typeface="Avenir"/>
                <a:ea typeface="Avenir"/>
                <a:cs typeface="Avenir"/>
                <a:sym typeface="Avenir Roman"/>
              </a:defRPr>
            </a:pPr>
            <a:endParaRPr/>
          </a:p>
        </p:txBody>
      </p:sp>
      <p:sp>
        <p:nvSpPr>
          <p:cNvPr id="276" name="Google Shape;224;gcbc30539ae_0_259"/>
          <p:cNvSpPr txBox="1"/>
          <p:nvPr/>
        </p:nvSpPr>
        <p:spPr>
          <a:xfrm>
            <a:off x="7877999" y="6092333"/>
            <a:ext cx="4314001" cy="6629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defRPr sz="2400">
                <a:latin typeface="Avenir"/>
                <a:ea typeface="Avenir"/>
                <a:cs typeface="Avenir"/>
                <a:sym typeface="Avenir Roman"/>
              </a:defRPr>
            </a:lvl1pPr>
          </a:lstStyle>
          <a:p>
            <a:r>
              <a:t>Public Law Working Group</a:t>
            </a:r>
          </a:p>
        </p:txBody>
      </p:sp>
      <p:sp>
        <p:nvSpPr>
          <p:cNvPr id="277" name="Google Shape;225;gcbc30539ae_0_259"/>
          <p:cNvSpPr txBox="1"/>
          <p:nvPr/>
        </p:nvSpPr>
        <p:spPr>
          <a:xfrm>
            <a:off x="1112974" y="214125"/>
            <a:ext cx="9040802" cy="9169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lnSpc>
                <a:spcPct val="90000"/>
              </a:lnSpc>
              <a:defRPr sz="3900">
                <a:latin typeface="Avenir"/>
                <a:ea typeface="Avenir"/>
                <a:cs typeface="Avenir"/>
                <a:sym typeface="Avenir Roman"/>
              </a:defRPr>
            </a:lvl1pPr>
          </a:lstStyle>
          <a:p>
            <a:r>
              <a:t>Case Study (contd.)</a:t>
            </a:r>
          </a:p>
        </p:txBody>
      </p:sp>
      <p:sp>
        <p:nvSpPr>
          <p:cNvPr id="278" name="Google Shape;226;gcbc30539ae_0_259"/>
          <p:cNvSpPr/>
          <p:nvPr/>
        </p:nvSpPr>
        <p:spPr>
          <a:xfrm>
            <a:off x="-1" y="934975"/>
            <a:ext cx="6237602" cy="129901"/>
          </a:xfrm>
          <a:prstGeom prst="rect">
            <a:avLst/>
          </a:prstGeom>
          <a:solidFill>
            <a:srgbClr val="D9EAD3"/>
          </a:solidFill>
          <a:ln w="12700">
            <a:miter lim="400000"/>
          </a:ln>
        </p:spPr>
        <p:txBody>
          <a:bodyPr lIns="0" tIns="0" rIns="0" bIns="0" anchor="ctr"/>
          <a:lstStyle/>
          <a:p>
            <a:pPr>
              <a:defRPr sz="1900"/>
            </a:pPr>
            <a:endParaRPr/>
          </a:p>
        </p:txBody>
      </p:sp>
      <p:sp>
        <p:nvSpPr>
          <p:cNvPr id="279" name="Google Shape;227;gcbc30539ae_0_259"/>
          <p:cNvSpPr txBox="1">
            <a:spLocks noGrp="1"/>
          </p:cNvSpPr>
          <p:nvPr>
            <p:ph type="body" idx="1"/>
          </p:nvPr>
        </p:nvSpPr>
        <p:spPr>
          <a:xfrm>
            <a:off x="805549" y="1370925"/>
            <a:ext cx="10983602" cy="4351200"/>
          </a:xfrm>
          <a:prstGeom prst="rect">
            <a:avLst/>
          </a:prstGeom>
        </p:spPr>
        <p:txBody>
          <a:bodyPr lIns="45699" tIns="45699" rIns="45699" bIns="45699"/>
          <a:lstStyle/>
          <a:p>
            <a:pPr marL="212597" indent="-242125" algn="l" defTabSz="850391">
              <a:lnSpc>
                <a:spcPct val="90000"/>
              </a:lnSpc>
              <a:buClr>
                <a:srgbClr val="000000"/>
              </a:buClr>
              <a:buSzPts val="2300"/>
              <a:buFont typeface="Avenir Roman"/>
              <a:buChar char="●"/>
              <a:defRPr sz="2325">
                <a:solidFill>
                  <a:srgbClr val="000000"/>
                </a:solidFill>
                <a:latin typeface="Avenir"/>
                <a:ea typeface="Avenir"/>
                <a:cs typeface="Avenir"/>
                <a:sym typeface="Avenir Roman"/>
              </a:defRPr>
            </a:pPr>
            <a:r>
              <a:rPr lang="en-GB" i="1" dirty="0"/>
              <a:t>In the matter of </a:t>
            </a:r>
            <a:r>
              <a:rPr i="1" dirty="0"/>
              <a:t>N (Children) (Adoption: Jurisdiction</a:t>
            </a:r>
            <a:r>
              <a:rPr dirty="0"/>
              <a:t>) [2015] EWCA Civ 1112; [2017] AC 167. “A local authority cannot use its powers under section 20 if a parent ‘objects’… So where, as here, the child’s parent is known and in contact with the local authority, the local authority requires the consent of the parent” (para 163) and “A local authority which fails to permit a parent to remove a child in circumstances within section 20(8) acts unlawfully, exposes itself to proceedings at the suit of the parent and may even be guilty of a criminal offence” (para 169)</a:t>
            </a:r>
          </a:p>
          <a:p>
            <a:pPr marL="212597" indent="-242125" algn="l" defTabSz="850391">
              <a:lnSpc>
                <a:spcPct val="90000"/>
              </a:lnSpc>
              <a:spcBef>
                <a:spcPts val="900"/>
              </a:spcBef>
              <a:buClr>
                <a:srgbClr val="000000"/>
              </a:buClr>
              <a:buSzPts val="2300"/>
              <a:buFont typeface="Avenir Roman"/>
              <a:buChar char="●"/>
              <a:defRPr sz="2325">
                <a:solidFill>
                  <a:srgbClr val="000000"/>
                </a:solidFill>
                <a:latin typeface="Avenir"/>
                <a:ea typeface="Avenir"/>
                <a:cs typeface="Avenir"/>
                <a:sym typeface="Avenir Roman"/>
              </a:defRPr>
            </a:pPr>
            <a:r>
              <a:rPr i="1" dirty="0"/>
              <a:t>Williams and another v London Borough of Hackney </a:t>
            </a:r>
            <a:r>
              <a:rPr dirty="0"/>
              <a:t>[2018] UKSC 37; [2019] AC 421. An authoritative summary of the advent of section 20, the existing case-law and good practice (paras 1 – 52)</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 name="Google Shape;241;gcbc30539ae_0_277"/>
          <p:cNvSpPr/>
          <p:nvPr/>
        </p:nvSpPr>
        <p:spPr>
          <a:xfrm>
            <a:off x="0" y="-1"/>
            <a:ext cx="12192000" cy="6092402"/>
          </a:xfrm>
          <a:prstGeom prst="rect">
            <a:avLst/>
          </a:prstGeom>
          <a:solidFill>
            <a:srgbClr val="FFFFFF"/>
          </a:solidFill>
          <a:ln w="12700">
            <a:miter lim="400000"/>
          </a:ln>
        </p:spPr>
        <p:txBody>
          <a:bodyPr lIns="0" tIns="0" rIns="0" bIns="0" anchor="ctr"/>
          <a:lstStyle/>
          <a:p>
            <a:pPr>
              <a:defRPr sz="1900">
                <a:latin typeface="Avenir"/>
                <a:ea typeface="Avenir"/>
                <a:cs typeface="Avenir"/>
                <a:sym typeface="Avenir Roman"/>
              </a:defRPr>
            </a:pPr>
            <a:endParaRPr/>
          </a:p>
        </p:txBody>
      </p:sp>
      <p:sp>
        <p:nvSpPr>
          <p:cNvPr id="288" name="Google Shape;242;gcbc30539ae_0_277"/>
          <p:cNvSpPr txBox="1"/>
          <p:nvPr/>
        </p:nvSpPr>
        <p:spPr>
          <a:xfrm>
            <a:off x="7877999" y="6092333"/>
            <a:ext cx="4314001" cy="6629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defRPr sz="2400">
                <a:latin typeface="Avenir"/>
                <a:ea typeface="Avenir"/>
                <a:cs typeface="Avenir"/>
                <a:sym typeface="Avenir Roman"/>
              </a:defRPr>
            </a:lvl1pPr>
          </a:lstStyle>
          <a:p>
            <a:r>
              <a:t>Public Law Working Group</a:t>
            </a:r>
          </a:p>
        </p:txBody>
      </p:sp>
      <p:sp>
        <p:nvSpPr>
          <p:cNvPr id="289" name="Google Shape;243;gcbc30539ae_0_277"/>
          <p:cNvSpPr txBox="1"/>
          <p:nvPr/>
        </p:nvSpPr>
        <p:spPr>
          <a:xfrm>
            <a:off x="-1" y="219000"/>
            <a:ext cx="9040802" cy="11582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lgn="ctr">
              <a:defRPr sz="5300">
                <a:latin typeface="Avenir"/>
                <a:ea typeface="Avenir"/>
                <a:cs typeface="Avenir"/>
                <a:sym typeface="Avenir Roman"/>
              </a:defRPr>
            </a:lvl1pPr>
          </a:lstStyle>
          <a:p>
            <a:r>
              <a:t>Good Practice</a:t>
            </a:r>
          </a:p>
        </p:txBody>
      </p:sp>
      <p:sp>
        <p:nvSpPr>
          <p:cNvPr id="290" name="Google Shape;244;gcbc30539ae_0_277"/>
          <p:cNvSpPr/>
          <p:nvPr/>
        </p:nvSpPr>
        <p:spPr>
          <a:xfrm>
            <a:off x="-1" y="1281000"/>
            <a:ext cx="8490902" cy="129901"/>
          </a:xfrm>
          <a:prstGeom prst="rect">
            <a:avLst/>
          </a:prstGeom>
          <a:solidFill>
            <a:srgbClr val="D9EAD3"/>
          </a:solidFill>
          <a:ln w="12700">
            <a:miter lim="400000"/>
          </a:ln>
        </p:spPr>
        <p:txBody>
          <a:bodyPr lIns="0" tIns="0" rIns="0" bIns="0" anchor="ctr"/>
          <a:lstStyle/>
          <a:p>
            <a:pPr>
              <a:defRPr sz="1900"/>
            </a:pPr>
            <a:endParaRPr/>
          </a:p>
        </p:txBody>
      </p:sp>
      <p:sp>
        <p:nvSpPr>
          <p:cNvPr id="291" name="Google Shape;245;gcbc30539ae_0_277"/>
          <p:cNvSpPr txBox="1"/>
          <p:nvPr/>
        </p:nvSpPr>
        <p:spPr>
          <a:xfrm>
            <a:off x="345474" y="1639774"/>
            <a:ext cx="11541602" cy="46976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p>
            <a:pPr>
              <a:lnSpc>
                <a:spcPct val="90000"/>
              </a:lnSpc>
              <a:defRPr sz="3600">
                <a:latin typeface="Avenir"/>
                <a:ea typeface="Avenir"/>
                <a:cs typeface="Avenir"/>
                <a:sym typeface="Avenir Roman"/>
              </a:defRPr>
            </a:pPr>
            <a:r>
              <a:rPr dirty="0"/>
              <a:t>The issues that have been identified earlier are detailed in the main report. To address these issues the Public Law Working Group has produced the following:</a:t>
            </a:r>
          </a:p>
          <a:p>
            <a:pPr>
              <a:lnSpc>
                <a:spcPct val="90000"/>
              </a:lnSpc>
            </a:pPr>
            <a:endParaRPr sz="3600" dirty="0">
              <a:latin typeface="Avenir"/>
              <a:ea typeface="Avenir"/>
              <a:cs typeface="Avenir"/>
              <a:sym typeface="Avenir Roman"/>
            </a:endParaRPr>
          </a:p>
          <a:p>
            <a:pPr marL="1428750" indent="-615950">
              <a:lnSpc>
                <a:spcPct val="90000"/>
              </a:lnSpc>
              <a:spcBef>
                <a:spcPts val="1000"/>
              </a:spcBef>
              <a:buClr>
                <a:srgbClr val="000000"/>
              </a:buClr>
              <a:buSzPts val="3600"/>
              <a:buAutoNum type="romanUcPeriod"/>
              <a:defRPr sz="3600">
                <a:latin typeface="Avenir"/>
                <a:ea typeface="Avenir"/>
                <a:cs typeface="Avenir"/>
                <a:sym typeface="Avenir Roman"/>
              </a:defRPr>
            </a:pPr>
            <a:r>
              <a:rPr dirty="0"/>
              <a:t>A guide to good practice;</a:t>
            </a:r>
          </a:p>
          <a:p>
            <a:pPr marL="1428750" indent="-615950">
              <a:lnSpc>
                <a:spcPct val="90000"/>
              </a:lnSpc>
              <a:spcBef>
                <a:spcPts val="1000"/>
              </a:spcBef>
              <a:buClr>
                <a:srgbClr val="000000"/>
              </a:buClr>
              <a:buSzPts val="3600"/>
              <a:buAutoNum type="romanUcPeriod"/>
              <a:defRPr sz="3600">
                <a:latin typeface="Avenir"/>
                <a:ea typeface="Avenir"/>
                <a:cs typeface="Avenir"/>
                <a:sym typeface="Avenir Roman"/>
              </a:defRPr>
            </a:pPr>
            <a:r>
              <a:rPr dirty="0"/>
              <a:t>An explanatory note for older children;</a:t>
            </a:r>
          </a:p>
          <a:p>
            <a:pPr marL="1428750" indent="-615950">
              <a:lnSpc>
                <a:spcPct val="90000"/>
              </a:lnSpc>
              <a:spcBef>
                <a:spcPts val="1000"/>
              </a:spcBef>
              <a:buClr>
                <a:srgbClr val="000000"/>
              </a:buClr>
              <a:buSzPts val="3600"/>
              <a:buAutoNum type="romanUcPeriod"/>
              <a:defRPr sz="3600">
                <a:latin typeface="Avenir"/>
                <a:ea typeface="Avenir"/>
                <a:cs typeface="Avenir"/>
                <a:sym typeface="Avenir Roman"/>
              </a:defRPr>
            </a:pPr>
            <a:r>
              <a:rPr dirty="0"/>
              <a:t>A template s 20/76 agreement</a:t>
            </a:r>
          </a:p>
          <a:p>
            <a:pPr>
              <a:lnSpc>
                <a:spcPct val="90000"/>
              </a:lnSpc>
              <a:spcBef>
                <a:spcPts val="1000"/>
              </a:spcBef>
            </a:pPr>
            <a:endParaRPr sz="3600" dirty="0">
              <a:latin typeface="Avenir"/>
              <a:ea typeface="Avenir"/>
              <a:cs typeface="Avenir"/>
              <a:sym typeface="Avenir Roman"/>
            </a:endParaRP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 name="Google Shape;250;gcbc30539ae_0_285"/>
          <p:cNvSpPr/>
          <p:nvPr/>
        </p:nvSpPr>
        <p:spPr>
          <a:xfrm>
            <a:off x="0" y="-1"/>
            <a:ext cx="12192000" cy="6092402"/>
          </a:xfrm>
          <a:prstGeom prst="rect">
            <a:avLst/>
          </a:prstGeom>
          <a:solidFill>
            <a:srgbClr val="FFFFFF"/>
          </a:solidFill>
          <a:ln w="12700">
            <a:miter lim="400000"/>
          </a:ln>
        </p:spPr>
        <p:txBody>
          <a:bodyPr lIns="0" tIns="0" rIns="0" bIns="0" anchor="ctr"/>
          <a:lstStyle/>
          <a:p>
            <a:pPr>
              <a:defRPr sz="1900">
                <a:latin typeface="Avenir"/>
                <a:ea typeface="Avenir"/>
                <a:cs typeface="Avenir"/>
                <a:sym typeface="Avenir Roman"/>
              </a:defRPr>
            </a:pPr>
            <a:endParaRPr/>
          </a:p>
        </p:txBody>
      </p:sp>
      <p:sp>
        <p:nvSpPr>
          <p:cNvPr id="294" name="Google Shape;251;gcbc30539ae_0_285"/>
          <p:cNvSpPr txBox="1"/>
          <p:nvPr/>
        </p:nvSpPr>
        <p:spPr>
          <a:xfrm>
            <a:off x="7877999" y="6092333"/>
            <a:ext cx="4314001" cy="6629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defRPr sz="2400">
                <a:latin typeface="Avenir"/>
                <a:ea typeface="Avenir"/>
                <a:cs typeface="Avenir"/>
                <a:sym typeface="Avenir Roman"/>
              </a:defRPr>
            </a:lvl1pPr>
          </a:lstStyle>
          <a:p>
            <a:r>
              <a:t>Public Law Working Group</a:t>
            </a:r>
          </a:p>
        </p:txBody>
      </p:sp>
      <p:sp>
        <p:nvSpPr>
          <p:cNvPr id="295" name="Google Shape;252;gcbc30539ae_0_285"/>
          <p:cNvSpPr txBox="1"/>
          <p:nvPr/>
        </p:nvSpPr>
        <p:spPr>
          <a:xfrm>
            <a:off x="1047649" y="293175"/>
            <a:ext cx="9040802" cy="79851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lnSpc>
                <a:spcPct val="90000"/>
              </a:lnSpc>
              <a:defRPr sz="3900">
                <a:latin typeface="Avenir"/>
                <a:ea typeface="Avenir"/>
                <a:cs typeface="Avenir"/>
                <a:sym typeface="Avenir Roman"/>
              </a:defRPr>
            </a:lvl1pPr>
          </a:lstStyle>
          <a:p>
            <a:r>
              <a:rPr dirty="0"/>
              <a:t>A </a:t>
            </a:r>
            <a:r>
              <a:rPr lang="en-GB" dirty="0"/>
              <a:t>G</a:t>
            </a:r>
            <a:r>
              <a:rPr dirty="0" err="1"/>
              <a:t>uide</a:t>
            </a:r>
            <a:r>
              <a:rPr dirty="0"/>
              <a:t> to </a:t>
            </a:r>
            <a:r>
              <a:rPr lang="en-GB" dirty="0"/>
              <a:t>G</a:t>
            </a:r>
            <a:r>
              <a:rPr dirty="0" err="1"/>
              <a:t>ood</a:t>
            </a:r>
            <a:r>
              <a:rPr dirty="0"/>
              <a:t> </a:t>
            </a:r>
            <a:r>
              <a:rPr lang="en-GB" dirty="0"/>
              <a:t>P</a:t>
            </a:r>
            <a:r>
              <a:rPr dirty="0" err="1"/>
              <a:t>ractice</a:t>
            </a:r>
            <a:r>
              <a:rPr dirty="0"/>
              <a:t> </a:t>
            </a:r>
          </a:p>
        </p:txBody>
      </p:sp>
      <p:sp>
        <p:nvSpPr>
          <p:cNvPr id="296" name="Google Shape;253;gcbc30539ae_0_285"/>
          <p:cNvSpPr/>
          <p:nvPr/>
        </p:nvSpPr>
        <p:spPr>
          <a:xfrm>
            <a:off x="0" y="1084200"/>
            <a:ext cx="7543800" cy="129901"/>
          </a:xfrm>
          <a:prstGeom prst="rect">
            <a:avLst/>
          </a:prstGeom>
          <a:solidFill>
            <a:srgbClr val="D9EAD3"/>
          </a:solidFill>
          <a:ln w="12700">
            <a:miter lim="400000"/>
          </a:ln>
        </p:spPr>
        <p:txBody>
          <a:bodyPr lIns="0" tIns="0" rIns="0" bIns="0" anchor="ctr"/>
          <a:lstStyle/>
          <a:p>
            <a:pPr>
              <a:defRPr sz="1900"/>
            </a:pPr>
            <a:endParaRPr/>
          </a:p>
        </p:txBody>
      </p:sp>
      <p:sp>
        <p:nvSpPr>
          <p:cNvPr id="297" name="Google Shape;254;gcbc30539ae_0_285"/>
          <p:cNvSpPr txBox="1"/>
          <p:nvPr/>
        </p:nvSpPr>
        <p:spPr>
          <a:xfrm>
            <a:off x="514350" y="1366950"/>
            <a:ext cx="11163300" cy="50088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p>
            <a:pPr>
              <a:lnSpc>
                <a:spcPct val="90000"/>
              </a:lnSpc>
              <a:defRPr sz="2400">
                <a:latin typeface="Avenir"/>
                <a:ea typeface="Avenir"/>
                <a:cs typeface="Avenir"/>
                <a:sym typeface="Avenir Roman"/>
              </a:defRPr>
            </a:pPr>
            <a:r>
              <a:t>S 20/76 are versatile, agile and essential provisions that allow LAs to provide appropriate support for children and their families. With this in mind:</a:t>
            </a:r>
          </a:p>
          <a:p>
            <a:pPr>
              <a:lnSpc>
                <a:spcPct val="90000"/>
              </a:lnSpc>
            </a:pPr>
            <a:endParaRPr sz="2400">
              <a:latin typeface="Avenir"/>
              <a:ea typeface="Avenir"/>
              <a:cs typeface="Avenir"/>
              <a:sym typeface="Avenir Roman"/>
            </a:endParaRPr>
          </a:p>
          <a:p>
            <a:pPr marL="685800" indent="-254000">
              <a:lnSpc>
                <a:spcPct val="90000"/>
              </a:lnSpc>
              <a:spcBef>
                <a:spcPts val="1000"/>
              </a:spcBef>
              <a:buClr>
                <a:srgbClr val="000000"/>
              </a:buClr>
              <a:buSzPts val="2400"/>
              <a:buFont typeface="Avenir Roman"/>
              <a:buChar char="•"/>
              <a:defRPr sz="2400">
                <a:latin typeface="Avenir"/>
                <a:ea typeface="Avenir"/>
                <a:cs typeface="Avenir"/>
                <a:sym typeface="Avenir Roman"/>
              </a:defRPr>
            </a:pPr>
            <a:r>
              <a:t>LAs should promote and support their front line social workers to comply with this guide</a:t>
            </a:r>
          </a:p>
          <a:p>
            <a:pPr marL="685800" indent="-254000">
              <a:lnSpc>
                <a:spcPct val="90000"/>
              </a:lnSpc>
              <a:spcBef>
                <a:spcPts val="1000"/>
              </a:spcBef>
              <a:buClr>
                <a:srgbClr val="000000"/>
              </a:buClr>
              <a:buSzPts val="2400"/>
              <a:buFont typeface="Avenir Roman"/>
              <a:buChar char="•"/>
              <a:defRPr sz="2400">
                <a:latin typeface="Avenir"/>
                <a:ea typeface="Avenir"/>
                <a:cs typeface="Avenir"/>
                <a:sym typeface="Avenir Roman"/>
              </a:defRPr>
            </a:pPr>
            <a:r>
              <a:t>Within each LA the use of s 20/76 should be monitored by a senior manager</a:t>
            </a:r>
          </a:p>
          <a:p>
            <a:pPr marL="685800" indent="-254000">
              <a:lnSpc>
                <a:spcPct val="90000"/>
              </a:lnSpc>
              <a:spcBef>
                <a:spcPts val="1000"/>
              </a:spcBef>
              <a:buClr>
                <a:srgbClr val="000000"/>
              </a:buClr>
              <a:buSzPts val="2400"/>
              <a:buFont typeface="Avenir Roman"/>
              <a:buChar char="•"/>
              <a:defRPr sz="2400">
                <a:latin typeface="Avenir"/>
                <a:ea typeface="Avenir"/>
                <a:cs typeface="Avenir"/>
                <a:sym typeface="Avenir Roman"/>
              </a:defRPr>
            </a:pPr>
            <a:r>
              <a:t>Each family must be assessed on that family’s individual needs and circumstances</a:t>
            </a:r>
          </a:p>
          <a:p>
            <a:pPr marL="685800" indent="-254000">
              <a:lnSpc>
                <a:spcPct val="90000"/>
              </a:lnSpc>
              <a:spcBef>
                <a:spcPts val="1000"/>
              </a:spcBef>
              <a:buClr>
                <a:srgbClr val="000000"/>
              </a:buClr>
              <a:buSzPts val="2400"/>
              <a:buFont typeface="Avenir Roman"/>
              <a:buChar char="•"/>
              <a:defRPr sz="2400">
                <a:latin typeface="Avenir"/>
                <a:ea typeface="Avenir"/>
                <a:cs typeface="Avenir"/>
                <a:sym typeface="Avenir Roman"/>
              </a:defRPr>
            </a:pPr>
            <a:r>
              <a:t>Working in partnership with the family is an essential part of s 20/76</a:t>
            </a:r>
          </a:p>
          <a:p>
            <a:pPr marL="685800" indent="-254000">
              <a:lnSpc>
                <a:spcPct val="90000"/>
              </a:lnSpc>
              <a:spcBef>
                <a:spcPts val="1000"/>
              </a:spcBef>
              <a:buClr>
                <a:srgbClr val="000000"/>
              </a:buClr>
              <a:buSzPts val="2400"/>
              <a:buFont typeface="Avenir Roman"/>
              <a:buChar char="•"/>
              <a:defRPr sz="2400">
                <a:latin typeface="Avenir"/>
                <a:ea typeface="Avenir"/>
                <a:cs typeface="Avenir"/>
                <a:sym typeface="Avenir Roman"/>
              </a:defRPr>
            </a:pPr>
            <a:r>
              <a:t>In each case take the steps that are set out in the guide to good practice</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 name="Google Shape;259;gcbc30539ae_0_293"/>
          <p:cNvSpPr/>
          <p:nvPr/>
        </p:nvSpPr>
        <p:spPr>
          <a:xfrm>
            <a:off x="0" y="-1"/>
            <a:ext cx="12192000" cy="6092402"/>
          </a:xfrm>
          <a:prstGeom prst="rect">
            <a:avLst/>
          </a:prstGeom>
          <a:solidFill>
            <a:srgbClr val="FFFFFF"/>
          </a:solidFill>
          <a:ln w="12700">
            <a:miter lim="400000"/>
          </a:ln>
        </p:spPr>
        <p:txBody>
          <a:bodyPr lIns="0" tIns="0" rIns="0" bIns="0" anchor="ctr"/>
          <a:lstStyle/>
          <a:p>
            <a:pPr>
              <a:defRPr sz="1900">
                <a:latin typeface="Avenir"/>
                <a:ea typeface="Avenir"/>
                <a:cs typeface="Avenir"/>
                <a:sym typeface="Avenir Roman"/>
              </a:defRPr>
            </a:pPr>
            <a:endParaRPr/>
          </a:p>
        </p:txBody>
      </p:sp>
      <p:sp>
        <p:nvSpPr>
          <p:cNvPr id="300" name="Google Shape;260;gcbc30539ae_0_293"/>
          <p:cNvSpPr txBox="1"/>
          <p:nvPr/>
        </p:nvSpPr>
        <p:spPr>
          <a:xfrm>
            <a:off x="7877999" y="6092333"/>
            <a:ext cx="4314001" cy="6629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defRPr sz="2400">
                <a:latin typeface="Avenir"/>
                <a:ea typeface="Avenir"/>
                <a:cs typeface="Avenir"/>
                <a:sym typeface="Avenir Roman"/>
              </a:defRPr>
            </a:lvl1pPr>
          </a:lstStyle>
          <a:p>
            <a:r>
              <a:t>Public Law Working Group</a:t>
            </a:r>
          </a:p>
        </p:txBody>
      </p:sp>
      <p:sp>
        <p:nvSpPr>
          <p:cNvPr id="301" name="Google Shape;261;gcbc30539ae_0_293"/>
          <p:cNvSpPr txBox="1"/>
          <p:nvPr/>
        </p:nvSpPr>
        <p:spPr>
          <a:xfrm>
            <a:off x="1047649" y="293175"/>
            <a:ext cx="9040802" cy="79851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lnSpc>
                <a:spcPct val="90000"/>
              </a:lnSpc>
              <a:defRPr sz="3900">
                <a:latin typeface="Avenir"/>
                <a:ea typeface="Avenir"/>
                <a:cs typeface="Avenir"/>
                <a:sym typeface="Avenir Roman"/>
              </a:defRPr>
            </a:lvl1pPr>
          </a:lstStyle>
          <a:p>
            <a:r>
              <a:rPr dirty="0"/>
              <a:t>The </a:t>
            </a:r>
            <a:r>
              <a:rPr lang="en-GB" dirty="0"/>
              <a:t>F</a:t>
            </a:r>
            <a:r>
              <a:rPr dirty="0" err="1"/>
              <a:t>amily</a:t>
            </a:r>
            <a:r>
              <a:rPr dirty="0"/>
              <a:t> and </a:t>
            </a:r>
            <a:r>
              <a:rPr lang="en-GB" dirty="0"/>
              <a:t>S</a:t>
            </a:r>
            <a:r>
              <a:rPr dirty="0"/>
              <a:t> 20/ 76</a:t>
            </a:r>
          </a:p>
        </p:txBody>
      </p:sp>
      <p:sp>
        <p:nvSpPr>
          <p:cNvPr id="302" name="Google Shape;262;gcbc30539ae_0_293"/>
          <p:cNvSpPr/>
          <p:nvPr/>
        </p:nvSpPr>
        <p:spPr>
          <a:xfrm>
            <a:off x="0" y="1084200"/>
            <a:ext cx="7543800" cy="129901"/>
          </a:xfrm>
          <a:prstGeom prst="rect">
            <a:avLst/>
          </a:prstGeom>
          <a:solidFill>
            <a:srgbClr val="D9EAD3"/>
          </a:solidFill>
          <a:ln w="12700">
            <a:miter lim="400000"/>
          </a:ln>
        </p:spPr>
        <p:txBody>
          <a:bodyPr lIns="0" tIns="0" rIns="0" bIns="0" anchor="ctr"/>
          <a:lstStyle/>
          <a:p>
            <a:pPr>
              <a:defRPr sz="1900"/>
            </a:pPr>
            <a:endParaRPr/>
          </a:p>
        </p:txBody>
      </p:sp>
      <p:sp>
        <p:nvSpPr>
          <p:cNvPr id="303" name="Google Shape;263;gcbc30539ae_0_293"/>
          <p:cNvSpPr txBox="1"/>
          <p:nvPr/>
        </p:nvSpPr>
        <p:spPr>
          <a:xfrm>
            <a:off x="442199" y="1315312"/>
            <a:ext cx="11575502" cy="468144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p>
            <a:pPr>
              <a:lnSpc>
                <a:spcPct val="90000"/>
              </a:lnSpc>
              <a:defRPr sz="2200">
                <a:latin typeface="Avenir"/>
                <a:ea typeface="Avenir"/>
                <a:cs typeface="Avenir"/>
                <a:sym typeface="Avenir Roman"/>
              </a:defRPr>
            </a:pPr>
            <a:r>
              <a:rPr dirty="0"/>
              <a:t>Engage and follow the core principles:</a:t>
            </a:r>
          </a:p>
          <a:p>
            <a:pPr marL="228600" indent="-241300">
              <a:lnSpc>
                <a:spcPct val="90000"/>
              </a:lnSpc>
              <a:spcBef>
                <a:spcPts val="1000"/>
              </a:spcBef>
              <a:buClr>
                <a:srgbClr val="000000"/>
              </a:buClr>
              <a:buSzPts val="2200"/>
              <a:buFont typeface="Avenir Roman"/>
              <a:buChar char="•"/>
              <a:defRPr sz="2200">
                <a:latin typeface="Avenir"/>
                <a:ea typeface="Avenir"/>
                <a:cs typeface="Avenir"/>
                <a:sym typeface="Avenir Roman"/>
              </a:defRPr>
            </a:pPr>
            <a:r>
              <a:rPr dirty="0"/>
              <a:t>Identify the context and purpose why s 20/76 is being considered. Is it a short-term issue (assessment or respite) or to address longer-term issues such as education?</a:t>
            </a:r>
          </a:p>
          <a:p>
            <a:pPr marL="228600" indent="-241300">
              <a:lnSpc>
                <a:spcPct val="90000"/>
              </a:lnSpc>
              <a:spcBef>
                <a:spcPts val="1000"/>
              </a:spcBef>
              <a:buClr>
                <a:srgbClr val="000000"/>
              </a:buClr>
              <a:buSzPts val="2200"/>
              <a:buFont typeface="Avenir Roman"/>
              <a:buChar char="•"/>
              <a:defRPr sz="2200">
                <a:latin typeface="Avenir"/>
                <a:ea typeface="Avenir"/>
                <a:cs typeface="Avenir"/>
                <a:sym typeface="Avenir Roman"/>
              </a:defRPr>
            </a:pPr>
            <a:r>
              <a:rPr dirty="0"/>
              <a:t>Have particular regard to the child’s age. You may consider them in the following groups:</a:t>
            </a:r>
          </a:p>
          <a:p>
            <a:pPr marL="800100" lvl="1" indent="-355600">
              <a:lnSpc>
                <a:spcPct val="90000"/>
              </a:lnSpc>
              <a:spcBef>
                <a:spcPts val="500"/>
              </a:spcBef>
              <a:buClr>
                <a:srgbClr val="000000"/>
              </a:buClr>
              <a:buSzPts val="2200"/>
              <a:buAutoNum type="alphaLcPeriod"/>
              <a:defRPr sz="2200">
                <a:latin typeface="Avenir"/>
                <a:ea typeface="Avenir"/>
                <a:cs typeface="Avenir"/>
                <a:sym typeface="Avenir Roman"/>
              </a:defRPr>
            </a:pPr>
            <a:r>
              <a:rPr dirty="0"/>
              <a:t>Newborn and very young babies;</a:t>
            </a:r>
          </a:p>
          <a:p>
            <a:pPr marL="800100" lvl="1" indent="-355600">
              <a:lnSpc>
                <a:spcPct val="90000"/>
              </a:lnSpc>
              <a:spcBef>
                <a:spcPts val="500"/>
              </a:spcBef>
              <a:buClr>
                <a:srgbClr val="000000"/>
              </a:buClr>
              <a:buSzPts val="2200"/>
              <a:buAutoNum type="alphaLcPeriod"/>
              <a:defRPr sz="2200">
                <a:latin typeface="Avenir"/>
                <a:ea typeface="Avenir"/>
                <a:cs typeface="Avenir"/>
                <a:sym typeface="Avenir Roman"/>
              </a:defRPr>
            </a:pPr>
            <a:r>
              <a:rPr dirty="0"/>
              <a:t>Toddlers up to five years old;</a:t>
            </a:r>
          </a:p>
          <a:p>
            <a:pPr marL="800100" lvl="1" indent="-355600">
              <a:lnSpc>
                <a:spcPct val="90000"/>
              </a:lnSpc>
              <a:spcBef>
                <a:spcPts val="500"/>
              </a:spcBef>
              <a:buClr>
                <a:srgbClr val="000000"/>
              </a:buClr>
              <a:buSzPts val="2200"/>
              <a:buAutoNum type="alphaLcPeriod"/>
              <a:defRPr sz="2200">
                <a:latin typeface="Avenir"/>
                <a:ea typeface="Avenir"/>
                <a:cs typeface="Avenir"/>
                <a:sym typeface="Avenir Roman"/>
              </a:defRPr>
            </a:pPr>
            <a:r>
              <a:rPr dirty="0"/>
              <a:t>Five/six years to pre teens;</a:t>
            </a:r>
          </a:p>
          <a:p>
            <a:pPr marL="800100" lvl="1" indent="-355600">
              <a:lnSpc>
                <a:spcPct val="90000"/>
              </a:lnSpc>
              <a:spcBef>
                <a:spcPts val="500"/>
              </a:spcBef>
              <a:buClr>
                <a:srgbClr val="000000"/>
              </a:buClr>
              <a:buSzPts val="2200"/>
              <a:buAutoNum type="alphaLcPeriod"/>
              <a:defRPr sz="2200">
                <a:latin typeface="Avenir"/>
                <a:ea typeface="Avenir"/>
                <a:cs typeface="Avenir"/>
                <a:sym typeface="Avenir Roman"/>
              </a:defRPr>
            </a:pPr>
            <a:r>
              <a:rPr dirty="0"/>
              <a:t>Teens to sixteen;</a:t>
            </a:r>
          </a:p>
          <a:p>
            <a:pPr marL="800100" lvl="1" indent="-355600">
              <a:lnSpc>
                <a:spcPct val="90000"/>
              </a:lnSpc>
              <a:spcBef>
                <a:spcPts val="500"/>
              </a:spcBef>
              <a:buClr>
                <a:srgbClr val="000000"/>
              </a:buClr>
              <a:buSzPts val="2200"/>
              <a:buAutoNum type="alphaLcPeriod"/>
              <a:defRPr sz="2200">
                <a:latin typeface="Avenir"/>
                <a:ea typeface="Avenir"/>
                <a:cs typeface="Avenir"/>
                <a:sym typeface="Avenir Roman"/>
              </a:defRPr>
            </a:pPr>
            <a:r>
              <a:rPr dirty="0"/>
              <a:t>Sixteen +</a:t>
            </a:r>
          </a:p>
          <a:p>
            <a:pPr marL="228600" indent="-241300">
              <a:lnSpc>
                <a:spcPct val="90000"/>
              </a:lnSpc>
              <a:spcBef>
                <a:spcPts val="1000"/>
              </a:spcBef>
              <a:buClr>
                <a:srgbClr val="000000"/>
              </a:buClr>
              <a:buSzPts val="2200"/>
              <a:buFont typeface="Avenir Roman"/>
              <a:buChar char="•"/>
              <a:defRPr sz="2200">
                <a:latin typeface="Avenir"/>
                <a:ea typeface="Avenir"/>
                <a:cs typeface="Avenir"/>
                <a:sym typeface="Avenir Roman"/>
              </a:defRPr>
            </a:pPr>
            <a:r>
              <a:rPr dirty="0"/>
              <a:t>Ensure that the voice of the child is clearly identified, considered and noted</a:t>
            </a:r>
          </a:p>
          <a:p>
            <a:pPr marL="228600" indent="-241300">
              <a:lnSpc>
                <a:spcPct val="90000"/>
              </a:lnSpc>
              <a:spcBef>
                <a:spcPts val="1000"/>
              </a:spcBef>
              <a:buClr>
                <a:srgbClr val="000000"/>
              </a:buClr>
              <a:buSzPts val="2200"/>
              <a:buFont typeface="Avenir Roman"/>
              <a:buChar char="•"/>
              <a:defRPr sz="2200">
                <a:latin typeface="Avenir"/>
                <a:ea typeface="Avenir"/>
                <a:cs typeface="Avenir"/>
                <a:sym typeface="Avenir Roman"/>
              </a:defRPr>
            </a:pPr>
            <a:r>
              <a:rPr dirty="0"/>
              <a:t>Please note that separation of a newborn from a parent under these provisions is scarcely appropriate</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 name="Google Shape;268;gcbc30539ae_0_301"/>
          <p:cNvSpPr/>
          <p:nvPr/>
        </p:nvSpPr>
        <p:spPr>
          <a:xfrm>
            <a:off x="0" y="-1"/>
            <a:ext cx="12192000" cy="6092402"/>
          </a:xfrm>
          <a:prstGeom prst="rect">
            <a:avLst/>
          </a:prstGeom>
          <a:solidFill>
            <a:srgbClr val="FFFFFF"/>
          </a:solidFill>
          <a:ln w="12700">
            <a:miter lim="400000"/>
          </a:ln>
        </p:spPr>
        <p:txBody>
          <a:bodyPr lIns="0" tIns="0" rIns="0" bIns="0" anchor="ctr"/>
          <a:lstStyle/>
          <a:p>
            <a:pPr>
              <a:defRPr sz="1900">
                <a:latin typeface="Avenir"/>
                <a:ea typeface="Avenir"/>
                <a:cs typeface="Avenir"/>
                <a:sym typeface="Avenir Roman"/>
              </a:defRPr>
            </a:pPr>
            <a:endParaRPr/>
          </a:p>
        </p:txBody>
      </p:sp>
      <p:sp>
        <p:nvSpPr>
          <p:cNvPr id="306" name="Google Shape;269;gcbc30539ae_0_301"/>
          <p:cNvSpPr txBox="1"/>
          <p:nvPr/>
        </p:nvSpPr>
        <p:spPr>
          <a:xfrm>
            <a:off x="7877999" y="6092333"/>
            <a:ext cx="4314001" cy="6629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defRPr sz="2400">
                <a:latin typeface="Avenir"/>
                <a:ea typeface="Avenir"/>
                <a:cs typeface="Avenir"/>
                <a:sym typeface="Avenir Roman"/>
              </a:defRPr>
            </a:lvl1pPr>
          </a:lstStyle>
          <a:p>
            <a:r>
              <a:t>Public Law Working Group</a:t>
            </a:r>
          </a:p>
        </p:txBody>
      </p:sp>
      <p:sp>
        <p:nvSpPr>
          <p:cNvPr id="307" name="Google Shape;270;gcbc30539ae_0_301"/>
          <p:cNvSpPr txBox="1"/>
          <p:nvPr/>
        </p:nvSpPr>
        <p:spPr>
          <a:xfrm>
            <a:off x="1047649" y="293175"/>
            <a:ext cx="9040802" cy="9169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lnSpc>
                <a:spcPct val="90000"/>
              </a:lnSpc>
              <a:defRPr sz="3900">
                <a:latin typeface="Avenir"/>
                <a:ea typeface="Avenir"/>
                <a:cs typeface="Avenir"/>
                <a:sym typeface="Avenir Roman"/>
              </a:defRPr>
            </a:lvl1pPr>
          </a:lstStyle>
          <a:p>
            <a:r>
              <a:t>Immigration</a:t>
            </a:r>
          </a:p>
        </p:txBody>
      </p:sp>
      <p:sp>
        <p:nvSpPr>
          <p:cNvPr id="308" name="Google Shape;271;gcbc30539ae_0_301"/>
          <p:cNvSpPr/>
          <p:nvPr/>
        </p:nvSpPr>
        <p:spPr>
          <a:xfrm>
            <a:off x="0" y="1084200"/>
            <a:ext cx="7543800" cy="129901"/>
          </a:xfrm>
          <a:prstGeom prst="rect">
            <a:avLst/>
          </a:prstGeom>
          <a:solidFill>
            <a:srgbClr val="D9EAD3"/>
          </a:solidFill>
          <a:ln w="12700">
            <a:miter lim="400000"/>
          </a:ln>
        </p:spPr>
        <p:txBody>
          <a:bodyPr lIns="0" tIns="0" rIns="0" bIns="0" anchor="ctr"/>
          <a:lstStyle/>
          <a:p>
            <a:pPr>
              <a:defRPr sz="1900"/>
            </a:pPr>
            <a:endParaRPr/>
          </a:p>
        </p:txBody>
      </p:sp>
      <p:sp>
        <p:nvSpPr>
          <p:cNvPr id="309" name="Google Shape;272;gcbc30539ae_0_301"/>
          <p:cNvSpPr txBox="1"/>
          <p:nvPr/>
        </p:nvSpPr>
        <p:spPr>
          <a:xfrm>
            <a:off x="553049" y="1218524"/>
            <a:ext cx="11085902" cy="473216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p>
            <a:pPr marL="228600" indent="-273050" algn="just">
              <a:lnSpc>
                <a:spcPct val="90000"/>
              </a:lnSpc>
              <a:buClr>
                <a:srgbClr val="000000"/>
              </a:buClr>
              <a:buSzPts val="2500"/>
              <a:buFont typeface="Avenir Roman"/>
              <a:buChar char="•"/>
              <a:defRPr sz="2500">
                <a:latin typeface="Avenir"/>
                <a:ea typeface="Avenir"/>
                <a:cs typeface="Avenir"/>
                <a:sym typeface="Avenir Roman"/>
              </a:defRPr>
            </a:pPr>
            <a:r>
              <a:rPr dirty="0"/>
              <a:t>This can be a very important consideration in some cases</a:t>
            </a:r>
            <a:r>
              <a:rPr lang="en-GB" dirty="0"/>
              <a:t>: </a:t>
            </a:r>
            <a:r>
              <a:rPr dirty="0"/>
              <a:t>see the guidance on this issue at paragraphs 154-157 of the main report</a:t>
            </a:r>
          </a:p>
          <a:p>
            <a:pPr marL="228600" indent="-273050" algn="just">
              <a:lnSpc>
                <a:spcPct val="90000"/>
              </a:lnSpc>
              <a:spcBef>
                <a:spcPts val="1000"/>
              </a:spcBef>
              <a:buClr>
                <a:srgbClr val="000000"/>
              </a:buClr>
              <a:buSzPts val="2500"/>
              <a:buFont typeface="Avenir Roman"/>
              <a:buChar char="•"/>
              <a:defRPr sz="2500">
                <a:latin typeface="Avenir"/>
                <a:ea typeface="Avenir"/>
                <a:cs typeface="Avenir"/>
                <a:sym typeface="Avenir Roman"/>
              </a:defRPr>
            </a:pPr>
            <a:r>
              <a:rPr dirty="0"/>
              <a:t>Be sure to address this issue as early as possible. This may impact on the type of assessments or even the question of an assessment being undertaken</a:t>
            </a:r>
          </a:p>
          <a:p>
            <a:pPr marL="228600" indent="-273050" algn="just">
              <a:lnSpc>
                <a:spcPct val="90000"/>
              </a:lnSpc>
              <a:spcBef>
                <a:spcPts val="1000"/>
              </a:spcBef>
              <a:buClr>
                <a:srgbClr val="000000"/>
              </a:buClr>
              <a:buSzPts val="2500"/>
              <a:buFont typeface="Avenir Roman"/>
              <a:buChar char="•"/>
              <a:defRPr sz="2500">
                <a:latin typeface="Avenir"/>
                <a:ea typeface="Avenir"/>
                <a:cs typeface="Avenir"/>
                <a:sym typeface="Avenir Roman"/>
              </a:defRPr>
            </a:pPr>
            <a:r>
              <a:rPr dirty="0"/>
              <a:t>Remember that children may have </a:t>
            </a:r>
            <a:r>
              <a:rPr lang="en-GB" dirty="0"/>
              <a:t>a </a:t>
            </a:r>
            <a:r>
              <a:rPr dirty="0"/>
              <a:t>different immigration status to their parents and within the family different members may have different status</a:t>
            </a:r>
            <a:r>
              <a:rPr lang="en-GB" dirty="0"/>
              <a:t>es</a:t>
            </a:r>
            <a:endParaRPr dirty="0"/>
          </a:p>
          <a:p>
            <a:pPr marL="228600" indent="-273050" algn="just">
              <a:lnSpc>
                <a:spcPct val="90000"/>
              </a:lnSpc>
              <a:spcBef>
                <a:spcPts val="1000"/>
              </a:spcBef>
              <a:buClr>
                <a:srgbClr val="000000"/>
              </a:buClr>
              <a:buSzPts val="2500"/>
              <a:buFont typeface="Avenir Roman"/>
              <a:buChar char="•"/>
              <a:defRPr sz="2500">
                <a:latin typeface="Avenir"/>
                <a:ea typeface="Avenir"/>
                <a:cs typeface="Avenir"/>
                <a:sym typeface="Avenir Roman"/>
              </a:defRPr>
            </a:pPr>
            <a:r>
              <a:rPr dirty="0"/>
              <a:t>Immigration and cultural issues are different considerations but sometimes connected.</a:t>
            </a:r>
            <a:r>
              <a:rPr lang="en-GB" dirty="0"/>
              <a:t> </a:t>
            </a:r>
            <a:r>
              <a:rPr dirty="0"/>
              <a:t>Check with the family before you alert the consulate of the relevant country. In some cases this may pose additional risks to the family or the extended family who continue to live in the country of birth</a:t>
            </a: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 name="Google Shape;277;gcbc30539ae_0_309"/>
          <p:cNvSpPr/>
          <p:nvPr/>
        </p:nvSpPr>
        <p:spPr>
          <a:xfrm>
            <a:off x="0" y="-1"/>
            <a:ext cx="12192000" cy="6092402"/>
          </a:xfrm>
          <a:prstGeom prst="rect">
            <a:avLst/>
          </a:prstGeom>
          <a:solidFill>
            <a:srgbClr val="FFFFFF"/>
          </a:solidFill>
          <a:ln w="12700">
            <a:miter lim="400000"/>
          </a:ln>
        </p:spPr>
        <p:txBody>
          <a:bodyPr lIns="0" tIns="0" rIns="0" bIns="0" anchor="ctr"/>
          <a:lstStyle/>
          <a:p>
            <a:pPr>
              <a:defRPr sz="1900">
                <a:latin typeface="Avenir"/>
                <a:ea typeface="Avenir"/>
                <a:cs typeface="Avenir"/>
                <a:sym typeface="Avenir Roman"/>
              </a:defRPr>
            </a:pPr>
            <a:endParaRPr/>
          </a:p>
        </p:txBody>
      </p:sp>
      <p:sp>
        <p:nvSpPr>
          <p:cNvPr id="312" name="Google Shape;278;gcbc30539ae_0_309"/>
          <p:cNvSpPr txBox="1"/>
          <p:nvPr/>
        </p:nvSpPr>
        <p:spPr>
          <a:xfrm>
            <a:off x="7877999" y="6092333"/>
            <a:ext cx="4314001" cy="6629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defRPr sz="2400">
                <a:latin typeface="Avenir"/>
                <a:ea typeface="Avenir"/>
                <a:cs typeface="Avenir"/>
                <a:sym typeface="Avenir Roman"/>
              </a:defRPr>
            </a:lvl1pPr>
          </a:lstStyle>
          <a:p>
            <a:r>
              <a:t>Public Law Working Group</a:t>
            </a:r>
          </a:p>
        </p:txBody>
      </p:sp>
      <p:sp>
        <p:nvSpPr>
          <p:cNvPr id="313" name="Google Shape;279;gcbc30539ae_0_309"/>
          <p:cNvSpPr txBox="1"/>
          <p:nvPr/>
        </p:nvSpPr>
        <p:spPr>
          <a:xfrm>
            <a:off x="1047649" y="199274"/>
            <a:ext cx="9040802" cy="9169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lnSpc>
                <a:spcPct val="90000"/>
              </a:lnSpc>
              <a:defRPr sz="3900">
                <a:latin typeface="Avenir"/>
                <a:ea typeface="Avenir"/>
                <a:cs typeface="Avenir"/>
                <a:sym typeface="Avenir Roman"/>
              </a:defRPr>
            </a:lvl1pPr>
          </a:lstStyle>
          <a:p>
            <a:r>
              <a:t>Consent and Consultation</a:t>
            </a:r>
          </a:p>
        </p:txBody>
      </p:sp>
      <p:sp>
        <p:nvSpPr>
          <p:cNvPr id="314" name="Google Shape;280;gcbc30539ae_0_309"/>
          <p:cNvSpPr/>
          <p:nvPr/>
        </p:nvSpPr>
        <p:spPr>
          <a:xfrm>
            <a:off x="0" y="985874"/>
            <a:ext cx="7543800" cy="129902"/>
          </a:xfrm>
          <a:prstGeom prst="rect">
            <a:avLst/>
          </a:prstGeom>
          <a:solidFill>
            <a:srgbClr val="D9EAD3"/>
          </a:solidFill>
          <a:ln w="12700">
            <a:miter lim="400000"/>
          </a:ln>
        </p:spPr>
        <p:txBody>
          <a:bodyPr lIns="0" tIns="0" rIns="0" bIns="0" anchor="ctr"/>
          <a:lstStyle/>
          <a:p>
            <a:pPr>
              <a:defRPr sz="1900"/>
            </a:pPr>
            <a:endParaRPr/>
          </a:p>
        </p:txBody>
      </p:sp>
      <p:sp>
        <p:nvSpPr>
          <p:cNvPr id="315" name="Google Shape;281;gcbc30539ae_0_309"/>
          <p:cNvSpPr txBox="1"/>
          <p:nvPr/>
        </p:nvSpPr>
        <p:spPr>
          <a:xfrm>
            <a:off x="494250" y="1181824"/>
            <a:ext cx="11203500" cy="490425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p>
            <a:pPr marL="228600" indent="-247650">
              <a:lnSpc>
                <a:spcPct val="90000"/>
              </a:lnSpc>
              <a:buClr>
                <a:srgbClr val="000000"/>
              </a:buClr>
              <a:buSzPts val="2100"/>
              <a:buFont typeface="Avenir Roman"/>
              <a:buChar char="•"/>
              <a:defRPr sz="2100">
                <a:latin typeface="Avenir"/>
                <a:ea typeface="Avenir"/>
                <a:cs typeface="Avenir"/>
                <a:sym typeface="Avenir Roman"/>
              </a:defRPr>
            </a:pPr>
            <a:r>
              <a:rPr dirty="0"/>
              <a:t>Identify who holds PR, locate and consult</a:t>
            </a:r>
            <a:endParaRPr sz="2900" dirty="0"/>
          </a:p>
          <a:p>
            <a:pPr marL="228600" indent="-247650">
              <a:lnSpc>
                <a:spcPct val="90000"/>
              </a:lnSpc>
              <a:spcBef>
                <a:spcPts val="1000"/>
              </a:spcBef>
              <a:buClr>
                <a:srgbClr val="000000"/>
              </a:buClr>
              <a:buSzPts val="2100"/>
              <a:buFont typeface="Avenir Roman"/>
              <a:buChar char="•"/>
              <a:defRPr sz="2100">
                <a:latin typeface="Avenir"/>
                <a:ea typeface="Avenir"/>
                <a:cs typeface="Avenir"/>
                <a:sym typeface="Avenir Roman"/>
              </a:defRPr>
            </a:pPr>
            <a:r>
              <a:rPr dirty="0"/>
              <a:t>Satisfy yourself that the person giving or withholding consent has capacity to do so [ss 1-3 Mental Capacity Act (2005)]. If there are doubts about capacity take no further steps until this issue has been addressed</a:t>
            </a:r>
            <a:endParaRPr sz="2900" dirty="0"/>
          </a:p>
          <a:p>
            <a:pPr marL="228600" indent="-247650">
              <a:lnSpc>
                <a:spcPct val="90000"/>
              </a:lnSpc>
              <a:spcBef>
                <a:spcPts val="1000"/>
              </a:spcBef>
              <a:buClr>
                <a:srgbClr val="000000"/>
              </a:buClr>
              <a:buSzPts val="2100"/>
              <a:buFont typeface="Avenir Roman"/>
              <a:buChar char="•"/>
              <a:defRPr sz="2100">
                <a:latin typeface="Avenir"/>
                <a:ea typeface="Avenir"/>
                <a:cs typeface="Avenir"/>
                <a:sym typeface="Avenir Roman"/>
              </a:defRPr>
            </a:pPr>
            <a:r>
              <a:rPr dirty="0"/>
              <a:t>If a person has capacity but has additional needs, ensure that those needs are met and supported. This may be by referrals to adult services, independent advocacy or intermediary services</a:t>
            </a:r>
            <a:endParaRPr sz="2900" dirty="0"/>
          </a:p>
          <a:p>
            <a:pPr marL="228600" indent="-247650">
              <a:lnSpc>
                <a:spcPct val="90000"/>
              </a:lnSpc>
              <a:spcBef>
                <a:spcPts val="1000"/>
              </a:spcBef>
              <a:buClr>
                <a:srgbClr val="000000"/>
              </a:buClr>
              <a:buSzPts val="2100"/>
              <a:buFont typeface="Avenir Roman"/>
              <a:buChar char="•"/>
              <a:defRPr sz="2100">
                <a:latin typeface="Avenir"/>
                <a:ea typeface="Avenir"/>
                <a:cs typeface="Avenir"/>
                <a:sym typeface="Avenir Roman"/>
              </a:defRPr>
            </a:pPr>
            <a:r>
              <a:rPr dirty="0"/>
              <a:t>Timing is crucial. Plan ahead and give the family as much time as possible to consider this. With expectant parents, this may begin before the birth of the child. However, consent to accommodate cannot be given until the child is born</a:t>
            </a:r>
            <a:endParaRPr sz="2900" dirty="0"/>
          </a:p>
          <a:p>
            <a:pPr marL="228600" indent="-247650">
              <a:lnSpc>
                <a:spcPct val="90000"/>
              </a:lnSpc>
              <a:spcBef>
                <a:spcPts val="1000"/>
              </a:spcBef>
              <a:buClr>
                <a:srgbClr val="000000"/>
              </a:buClr>
              <a:buSzPts val="2100"/>
              <a:buFont typeface="Avenir Roman"/>
              <a:buChar char="•"/>
              <a:defRPr sz="2100">
                <a:latin typeface="Avenir"/>
                <a:ea typeface="Avenir"/>
                <a:cs typeface="Avenir"/>
                <a:sym typeface="Avenir Roman"/>
              </a:defRPr>
            </a:pPr>
            <a:r>
              <a:rPr dirty="0"/>
              <a:t>Take special care with expectant mothers or those who have recently given birth. They may require additional support</a:t>
            </a:r>
            <a:endParaRPr sz="2900" dirty="0"/>
          </a:p>
          <a:p>
            <a:pPr marL="228600" indent="-247650">
              <a:lnSpc>
                <a:spcPct val="90000"/>
              </a:lnSpc>
              <a:spcBef>
                <a:spcPts val="1000"/>
              </a:spcBef>
              <a:buClr>
                <a:srgbClr val="000000"/>
              </a:buClr>
              <a:buSzPts val="2100"/>
              <a:buFont typeface="Avenir Roman"/>
              <a:buChar char="•"/>
              <a:defRPr sz="2100">
                <a:latin typeface="Avenir"/>
                <a:ea typeface="Avenir"/>
                <a:cs typeface="Avenir"/>
                <a:sym typeface="Avenir Roman"/>
              </a:defRPr>
            </a:pPr>
            <a:r>
              <a:rPr dirty="0"/>
              <a:t>Make sure that </a:t>
            </a:r>
            <a:r>
              <a:rPr lang="en-GB" dirty="0"/>
              <a:t>those </a:t>
            </a:r>
            <a:r>
              <a:rPr dirty="0"/>
              <a:t>consulted ha</a:t>
            </a:r>
            <a:r>
              <a:rPr lang="en-GB" dirty="0" err="1"/>
              <a:t>ve</a:t>
            </a:r>
            <a:r>
              <a:rPr dirty="0"/>
              <a:t> been given all of the relevant information in an accessible and understandable format and language</a:t>
            </a:r>
            <a:endParaRPr sz="2600" dirty="0"/>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 name="Google Shape;286;gcbc30539ae_0_317"/>
          <p:cNvSpPr/>
          <p:nvPr/>
        </p:nvSpPr>
        <p:spPr>
          <a:xfrm>
            <a:off x="0" y="-1"/>
            <a:ext cx="12192000" cy="6092402"/>
          </a:xfrm>
          <a:prstGeom prst="rect">
            <a:avLst/>
          </a:prstGeom>
          <a:solidFill>
            <a:srgbClr val="FFFFFF"/>
          </a:solidFill>
          <a:ln w="12700">
            <a:miter lim="400000"/>
          </a:ln>
        </p:spPr>
        <p:txBody>
          <a:bodyPr lIns="0" tIns="0" rIns="0" bIns="0" anchor="ctr"/>
          <a:lstStyle/>
          <a:p>
            <a:pPr>
              <a:defRPr sz="1900">
                <a:latin typeface="Avenir"/>
                <a:ea typeface="Avenir"/>
                <a:cs typeface="Avenir"/>
                <a:sym typeface="Avenir Roman"/>
              </a:defRPr>
            </a:pPr>
            <a:endParaRPr/>
          </a:p>
        </p:txBody>
      </p:sp>
      <p:sp>
        <p:nvSpPr>
          <p:cNvPr id="318" name="Google Shape;287;gcbc30539ae_0_317"/>
          <p:cNvSpPr txBox="1"/>
          <p:nvPr/>
        </p:nvSpPr>
        <p:spPr>
          <a:xfrm>
            <a:off x="7877999" y="6092333"/>
            <a:ext cx="4314001" cy="6629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defRPr sz="2400">
                <a:latin typeface="Avenir"/>
                <a:ea typeface="Avenir"/>
                <a:cs typeface="Avenir"/>
                <a:sym typeface="Avenir Roman"/>
              </a:defRPr>
            </a:lvl1pPr>
          </a:lstStyle>
          <a:p>
            <a:r>
              <a:t>Public Law Working Group</a:t>
            </a:r>
          </a:p>
        </p:txBody>
      </p:sp>
      <p:sp>
        <p:nvSpPr>
          <p:cNvPr id="319" name="Google Shape;288;gcbc30539ae_0_317"/>
          <p:cNvSpPr txBox="1"/>
          <p:nvPr/>
        </p:nvSpPr>
        <p:spPr>
          <a:xfrm>
            <a:off x="1047649" y="199274"/>
            <a:ext cx="9040802" cy="9169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lnSpc>
                <a:spcPct val="90000"/>
              </a:lnSpc>
              <a:defRPr sz="3900">
                <a:latin typeface="Avenir"/>
                <a:ea typeface="Avenir"/>
                <a:cs typeface="Avenir"/>
                <a:sym typeface="Avenir Roman"/>
              </a:defRPr>
            </a:lvl1pPr>
          </a:lstStyle>
          <a:p>
            <a:r>
              <a:t>Consent and Consultation (cont.)</a:t>
            </a:r>
          </a:p>
        </p:txBody>
      </p:sp>
      <p:sp>
        <p:nvSpPr>
          <p:cNvPr id="320" name="Google Shape;289;gcbc30539ae_0_317"/>
          <p:cNvSpPr/>
          <p:nvPr/>
        </p:nvSpPr>
        <p:spPr>
          <a:xfrm>
            <a:off x="0" y="985874"/>
            <a:ext cx="8686800" cy="129902"/>
          </a:xfrm>
          <a:prstGeom prst="rect">
            <a:avLst/>
          </a:prstGeom>
          <a:solidFill>
            <a:srgbClr val="D9EAD3"/>
          </a:solidFill>
          <a:ln w="12700">
            <a:miter lim="400000"/>
          </a:ln>
        </p:spPr>
        <p:txBody>
          <a:bodyPr lIns="0" tIns="0" rIns="0" bIns="0" anchor="ctr"/>
          <a:lstStyle/>
          <a:p>
            <a:pPr>
              <a:defRPr sz="1900"/>
            </a:pPr>
            <a:endParaRPr/>
          </a:p>
        </p:txBody>
      </p:sp>
      <p:sp>
        <p:nvSpPr>
          <p:cNvPr id="321" name="Google Shape;290;gcbc30539ae_0_317"/>
          <p:cNvSpPr txBox="1"/>
          <p:nvPr/>
        </p:nvSpPr>
        <p:spPr>
          <a:xfrm>
            <a:off x="494249" y="1181824"/>
            <a:ext cx="11556302" cy="505147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p>
            <a:pPr marL="228600" indent="-238125">
              <a:lnSpc>
                <a:spcPct val="90000"/>
              </a:lnSpc>
              <a:buClr>
                <a:srgbClr val="000000"/>
              </a:buClr>
              <a:buSzPts val="2000"/>
              <a:buFont typeface="Avenir Roman"/>
              <a:buChar char="•"/>
              <a:defRPr sz="2000">
                <a:latin typeface="Avenir"/>
                <a:ea typeface="Avenir"/>
                <a:cs typeface="Avenir"/>
                <a:sym typeface="Avenir Roman"/>
              </a:defRPr>
            </a:pPr>
            <a:r>
              <a:rPr dirty="0"/>
              <a:t>Make sure that the relevant PR holder understands the consequences of giving consent and that they can withdraw consent at any time</a:t>
            </a:r>
            <a:endParaRPr sz="2800" dirty="0"/>
          </a:p>
          <a:p>
            <a:pPr marL="228600" indent="-238125">
              <a:lnSpc>
                <a:spcPct val="90000"/>
              </a:lnSpc>
              <a:spcBef>
                <a:spcPts val="1000"/>
              </a:spcBef>
              <a:buClr>
                <a:srgbClr val="000000"/>
              </a:buClr>
              <a:buSzPts val="2000"/>
              <a:buFont typeface="Avenir Roman"/>
              <a:buChar char="•"/>
              <a:defRPr sz="2000">
                <a:latin typeface="Avenir"/>
                <a:ea typeface="Avenir"/>
                <a:cs typeface="Avenir"/>
                <a:sym typeface="Avenir Roman"/>
              </a:defRPr>
            </a:pPr>
            <a:r>
              <a:rPr dirty="0"/>
              <a:t>Consent must not be given under duress or in the face of a threat (disguised or otherwise) to issue court proceedings</a:t>
            </a:r>
            <a:endParaRPr sz="2800" dirty="0"/>
          </a:p>
          <a:p>
            <a:pPr marL="228600" indent="-238125">
              <a:lnSpc>
                <a:spcPct val="90000"/>
              </a:lnSpc>
              <a:spcBef>
                <a:spcPts val="1000"/>
              </a:spcBef>
              <a:buClr>
                <a:srgbClr val="000000"/>
              </a:buClr>
              <a:buSzPts val="2000"/>
              <a:buFont typeface="Avenir Roman"/>
              <a:buChar char="•"/>
              <a:defRPr sz="2000">
                <a:latin typeface="Avenir"/>
                <a:ea typeface="Avenir"/>
                <a:cs typeface="Avenir"/>
                <a:sym typeface="Avenir Roman"/>
              </a:defRPr>
            </a:pPr>
            <a:r>
              <a:rPr dirty="0"/>
              <a:t>Consent is a positive act. Do </a:t>
            </a:r>
            <a:r>
              <a:rPr u="sng" dirty="0"/>
              <a:t>not</a:t>
            </a:r>
            <a:r>
              <a:rPr dirty="0"/>
              <a:t> treat silence, lack of objection or acquiescence as consent</a:t>
            </a:r>
            <a:endParaRPr sz="2800" dirty="0"/>
          </a:p>
          <a:p>
            <a:pPr marL="228600" indent="-238125">
              <a:lnSpc>
                <a:spcPct val="90000"/>
              </a:lnSpc>
              <a:spcBef>
                <a:spcPts val="1000"/>
              </a:spcBef>
              <a:buClr>
                <a:srgbClr val="000000"/>
              </a:buClr>
              <a:buSzPts val="2000"/>
              <a:buFont typeface="Avenir Roman"/>
              <a:buChar char="•"/>
              <a:defRPr sz="2000">
                <a:latin typeface="Avenir"/>
                <a:ea typeface="Avenir"/>
                <a:cs typeface="Avenir"/>
                <a:sym typeface="Avenir Roman"/>
              </a:defRPr>
            </a:pPr>
            <a:r>
              <a:rPr dirty="0"/>
              <a:t>Consent must be given prior to or at time of accommodation. It cannot be given retrospectively</a:t>
            </a:r>
            <a:endParaRPr sz="2800" dirty="0"/>
          </a:p>
          <a:p>
            <a:pPr marL="228600" indent="-238125">
              <a:lnSpc>
                <a:spcPct val="90000"/>
              </a:lnSpc>
              <a:spcBef>
                <a:spcPts val="1000"/>
              </a:spcBef>
              <a:buClr>
                <a:srgbClr val="000000"/>
              </a:buClr>
              <a:buSzPts val="2000"/>
              <a:buFont typeface="Avenir Roman"/>
              <a:buChar char="•"/>
              <a:defRPr sz="2000">
                <a:latin typeface="Avenir"/>
                <a:ea typeface="Avenir"/>
                <a:cs typeface="Avenir"/>
                <a:sym typeface="Avenir Roman"/>
              </a:defRPr>
            </a:pPr>
            <a:r>
              <a:rPr dirty="0"/>
              <a:t>Where possible, those holding PR should have access to legal advice</a:t>
            </a:r>
            <a:endParaRPr sz="2800" dirty="0"/>
          </a:p>
          <a:p>
            <a:pPr marL="228600" indent="-238125">
              <a:lnSpc>
                <a:spcPct val="90000"/>
              </a:lnSpc>
              <a:spcBef>
                <a:spcPts val="1000"/>
              </a:spcBef>
              <a:buClr>
                <a:srgbClr val="000000"/>
              </a:buClr>
              <a:buSzPts val="2000"/>
              <a:buFont typeface="Avenir Roman"/>
              <a:buChar char="•"/>
              <a:defRPr sz="2000">
                <a:latin typeface="Avenir"/>
                <a:ea typeface="Avenir"/>
                <a:cs typeface="Avenir"/>
                <a:sym typeface="Avenir Roman"/>
              </a:defRPr>
            </a:pPr>
            <a:r>
              <a:rPr dirty="0"/>
              <a:t>Agree the purpose and duration of the accommodation in advance. In case of an emergency, agree this as soon as possible. This may be amended during regular reviews</a:t>
            </a:r>
            <a:endParaRPr sz="2800" dirty="0"/>
          </a:p>
          <a:p>
            <a:pPr marL="228600" indent="-238125">
              <a:lnSpc>
                <a:spcPct val="90000"/>
              </a:lnSpc>
              <a:spcBef>
                <a:spcPts val="1000"/>
              </a:spcBef>
              <a:buClr>
                <a:srgbClr val="000000"/>
              </a:buClr>
              <a:buSzPts val="2000"/>
              <a:buFont typeface="Avenir Roman"/>
              <a:buChar char="•"/>
              <a:defRPr sz="2000">
                <a:latin typeface="Avenir"/>
                <a:ea typeface="Avenir"/>
                <a:cs typeface="Avenir"/>
                <a:sym typeface="Avenir Roman"/>
              </a:defRPr>
            </a:pPr>
            <a:r>
              <a:rPr dirty="0"/>
              <a:t>Record the agreement in writing. The template for this agreement (</a:t>
            </a:r>
            <a:r>
              <a:rPr u="sng" dirty="0">
                <a:solidFill>
                  <a:srgbClr val="0563C1"/>
                </a:solidFill>
                <a:uFill>
                  <a:solidFill>
                    <a:srgbClr val="0563C1"/>
                  </a:solidFill>
                </a:uFill>
                <a:hlinkClick r:id="rId2"/>
              </a:rPr>
              <a:t>https://www.judiciary.uk/publications/message-from-the-president-of-the-family-division-publication-of-the-presidents-public-law-working-group-report</a:t>
            </a:r>
            <a:r>
              <a:rPr u="sng" dirty="0">
                <a:solidFill>
                  <a:srgbClr val="0563C1"/>
                </a:solidFill>
                <a:uFill>
                  <a:solidFill>
                    <a:srgbClr val="0563C1"/>
                  </a:solidFill>
                </a:uFill>
                <a:hlinkClick r:id="rId3"/>
              </a:rPr>
              <a:t>/</a:t>
            </a:r>
            <a:r>
              <a:rPr dirty="0"/>
              <a:t>) is designed to </a:t>
            </a:r>
            <a:r>
              <a:rPr dirty="0" err="1"/>
              <a:t>maximise</a:t>
            </a:r>
            <a:r>
              <a:rPr dirty="0"/>
              <a:t> compliance with this practice guide. It may prove to be important evidence</a:t>
            </a:r>
            <a:endParaRPr sz="2800" dirty="0"/>
          </a:p>
          <a:p>
            <a:pPr indent="228600">
              <a:lnSpc>
                <a:spcPct val="90000"/>
              </a:lnSpc>
              <a:spcBef>
                <a:spcPts val="1000"/>
              </a:spcBef>
            </a:pPr>
            <a:endParaRPr sz="2600" dirty="0">
              <a:latin typeface="Avenir"/>
              <a:ea typeface="Avenir"/>
              <a:cs typeface="Avenir"/>
              <a:sym typeface="Avenir Roman"/>
            </a:endParaRP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 name="Google Shape;295;gcbc30539ae_0_325"/>
          <p:cNvSpPr/>
          <p:nvPr/>
        </p:nvSpPr>
        <p:spPr>
          <a:xfrm>
            <a:off x="0" y="-1"/>
            <a:ext cx="12192000" cy="6092402"/>
          </a:xfrm>
          <a:prstGeom prst="rect">
            <a:avLst/>
          </a:prstGeom>
          <a:solidFill>
            <a:srgbClr val="FFFFFF"/>
          </a:solidFill>
          <a:ln w="12700">
            <a:miter lim="400000"/>
          </a:ln>
        </p:spPr>
        <p:txBody>
          <a:bodyPr lIns="0" tIns="0" rIns="0" bIns="0" anchor="ctr"/>
          <a:lstStyle/>
          <a:p>
            <a:pPr>
              <a:defRPr sz="1900">
                <a:latin typeface="Avenir"/>
                <a:ea typeface="Avenir"/>
                <a:cs typeface="Avenir"/>
                <a:sym typeface="Avenir Roman"/>
              </a:defRPr>
            </a:pPr>
            <a:endParaRPr/>
          </a:p>
        </p:txBody>
      </p:sp>
      <p:sp>
        <p:nvSpPr>
          <p:cNvPr id="324" name="Google Shape;296;gcbc30539ae_0_325"/>
          <p:cNvSpPr txBox="1"/>
          <p:nvPr/>
        </p:nvSpPr>
        <p:spPr>
          <a:xfrm>
            <a:off x="7877999" y="6092333"/>
            <a:ext cx="4314001" cy="6629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defRPr sz="2400">
                <a:latin typeface="Avenir"/>
                <a:ea typeface="Avenir"/>
                <a:cs typeface="Avenir"/>
                <a:sym typeface="Avenir Roman"/>
              </a:defRPr>
            </a:lvl1pPr>
          </a:lstStyle>
          <a:p>
            <a:r>
              <a:t>Public Law Working Group</a:t>
            </a:r>
          </a:p>
        </p:txBody>
      </p:sp>
      <p:sp>
        <p:nvSpPr>
          <p:cNvPr id="325" name="Google Shape;297;gcbc30539ae_0_325"/>
          <p:cNvSpPr txBox="1"/>
          <p:nvPr/>
        </p:nvSpPr>
        <p:spPr>
          <a:xfrm>
            <a:off x="1276249" y="293175"/>
            <a:ext cx="9040802" cy="9169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lnSpc>
                <a:spcPct val="90000"/>
              </a:lnSpc>
              <a:defRPr sz="3900">
                <a:latin typeface="Avenir"/>
                <a:ea typeface="Avenir"/>
                <a:cs typeface="Avenir"/>
                <a:sym typeface="Avenir Roman"/>
              </a:defRPr>
            </a:lvl1pPr>
          </a:lstStyle>
          <a:p>
            <a:r>
              <a:t>Reviews </a:t>
            </a:r>
          </a:p>
        </p:txBody>
      </p:sp>
      <p:sp>
        <p:nvSpPr>
          <p:cNvPr id="326" name="Google Shape;298;gcbc30539ae_0_325"/>
          <p:cNvSpPr/>
          <p:nvPr/>
        </p:nvSpPr>
        <p:spPr>
          <a:xfrm>
            <a:off x="-1" y="1084200"/>
            <a:ext cx="5878202" cy="129901"/>
          </a:xfrm>
          <a:prstGeom prst="rect">
            <a:avLst/>
          </a:prstGeom>
          <a:solidFill>
            <a:srgbClr val="D9EAD3"/>
          </a:solidFill>
          <a:ln w="12700">
            <a:miter lim="400000"/>
          </a:ln>
        </p:spPr>
        <p:txBody>
          <a:bodyPr lIns="0" tIns="0" rIns="0" bIns="0" anchor="ctr"/>
          <a:lstStyle/>
          <a:p>
            <a:pPr>
              <a:defRPr sz="1900"/>
            </a:pPr>
            <a:endParaRPr/>
          </a:p>
        </p:txBody>
      </p:sp>
      <p:sp>
        <p:nvSpPr>
          <p:cNvPr id="327" name="Google Shape;299;gcbc30539ae_0_325"/>
          <p:cNvSpPr txBox="1"/>
          <p:nvPr/>
        </p:nvSpPr>
        <p:spPr>
          <a:xfrm>
            <a:off x="553049" y="1414450"/>
            <a:ext cx="11085902" cy="574037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p>
            <a:pPr marL="228600" indent="-273050">
              <a:lnSpc>
                <a:spcPct val="90000"/>
              </a:lnSpc>
              <a:buClr>
                <a:srgbClr val="000000"/>
              </a:buClr>
              <a:buSzPts val="2500"/>
              <a:buFont typeface="Avenir Roman"/>
              <a:buChar char="•"/>
              <a:defRPr sz="2500">
                <a:latin typeface="Avenir"/>
                <a:ea typeface="Avenir"/>
                <a:cs typeface="Avenir"/>
                <a:sym typeface="Avenir Roman"/>
              </a:defRPr>
            </a:pPr>
            <a:r>
              <a:rPr dirty="0"/>
              <a:t>The purpose and duration of accommodation must be regularly reviewed</a:t>
            </a:r>
            <a:endParaRPr sz="3300" dirty="0"/>
          </a:p>
          <a:p>
            <a:pPr marL="228600" indent="-273050">
              <a:lnSpc>
                <a:spcPct val="90000"/>
              </a:lnSpc>
              <a:spcBef>
                <a:spcPts val="1000"/>
              </a:spcBef>
              <a:buClr>
                <a:srgbClr val="000000"/>
              </a:buClr>
              <a:buSzPts val="2500"/>
              <a:buFont typeface="Avenir Roman"/>
              <a:buChar char="•"/>
              <a:defRPr sz="2500">
                <a:latin typeface="Avenir"/>
                <a:ea typeface="Avenir"/>
                <a:cs typeface="Avenir"/>
                <a:sym typeface="Avenir Roman"/>
              </a:defRPr>
            </a:pPr>
            <a:r>
              <a:rPr dirty="0"/>
              <a:t>Agree the frequency in advance. This may change at each review with the changing needs of the family</a:t>
            </a:r>
            <a:endParaRPr sz="3300" dirty="0"/>
          </a:p>
          <a:p>
            <a:pPr marL="228600" indent="-273050">
              <a:lnSpc>
                <a:spcPct val="90000"/>
              </a:lnSpc>
              <a:spcBef>
                <a:spcPts val="1000"/>
              </a:spcBef>
              <a:buClr>
                <a:srgbClr val="000000"/>
              </a:buClr>
              <a:buSzPts val="2500"/>
              <a:buFont typeface="Avenir Roman"/>
              <a:buChar char="•"/>
              <a:defRPr sz="2500">
                <a:latin typeface="Avenir"/>
                <a:ea typeface="Avenir"/>
                <a:cs typeface="Avenir"/>
                <a:sym typeface="Avenir Roman"/>
              </a:defRPr>
            </a:pPr>
            <a:r>
              <a:rPr dirty="0"/>
              <a:t>The accommodation must be reviewed as soon as practicable following a material change in the circumstances of the child or the family</a:t>
            </a:r>
            <a:endParaRPr sz="3300" dirty="0"/>
          </a:p>
          <a:p>
            <a:pPr marL="228600" indent="-273050">
              <a:lnSpc>
                <a:spcPct val="90000"/>
              </a:lnSpc>
              <a:spcBef>
                <a:spcPts val="1000"/>
              </a:spcBef>
              <a:buClr>
                <a:srgbClr val="000000"/>
              </a:buClr>
              <a:buSzPts val="2500"/>
              <a:buFont typeface="Avenir Roman"/>
              <a:buChar char="•"/>
              <a:defRPr sz="2500">
                <a:latin typeface="Avenir"/>
                <a:ea typeface="Avenir"/>
                <a:cs typeface="Avenir"/>
                <a:sym typeface="Avenir Roman"/>
              </a:defRPr>
            </a:pPr>
            <a:r>
              <a:rPr dirty="0"/>
              <a:t>Be clear that those who are agreeing to accommodation may ask for a review at any time </a:t>
            </a:r>
            <a:endParaRPr sz="3300" dirty="0"/>
          </a:p>
          <a:p>
            <a:pPr marL="228600" indent="-273050">
              <a:lnSpc>
                <a:spcPct val="90000"/>
              </a:lnSpc>
              <a:spcBef>
                <a:spcPts val="1000"/>
              </a:spcBef>
              <a:buClr>
                <a:srgbClr val="000000"/>
              </a:buClr>
              <a:buSzPts val="2500"/>
              <a:buFont typeface="Avenir Roman"/>
              <a:buChar char="•"/>
              <a:defRPr sz="2500">
                <a:latin typeface="Avenir"/>
                <a:ea typeface="Avenir"/>
                <a:cs typeface="Avenir"/>
                <a:sym typeface="Avenir Roman"/>
              </a:defRPr>
            </a:pPr>
            <a:r>
              <a:rPr dirty="0"/>
              <a:t>The reviews should be chaired by an IRO</a:t>
            </a:r>
            <a:endParaRPr sz="3300" dirty="0"/>
          </a:p>
          <a:p>
            <a:pPr marL="228600" indent="-273050">
              <a:lnSpc>
                <a:spcPct val="90000"/>
              </a:lnSpc>
              <a:spcBef>
                <a:spcPts val="1000"/>
              </a:spcBef>
              <a:buClr>
                <a:srgbClr val="000000"/>
              </a:buClr>
              <a:buSzPts val="2500"/>
              <a:buFont typeface="Avenir Roman"/>
              <a:buChar char="•"/>
              <a:defRPr sz="2500">
                <a:latin typeface="Avenir"/>
                <a:ea typeface="Avenir"/>
                <a:cs typeface="Avenir"/>
                <a:sym typeface="Avenir Roman"/>
              </a:defRPr>
            </a:pPr>
            <a:r>
              <a:rPr dirty="0"/>
              <a:t>During the period of accommodation, the needs of the child (including but not limited to educational, psychological and therapeutic) must be regularly reviewed and provided for</a:t>
            </a:r>
            <a:endParaRPr sz="3000" dirty="0"/>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 name="Google Shape;304;gcbc30539ae_0_333"/>
          <p:cNvSpPr/>
          <p:nvPr/>
        </p:nvSpPr>
        <p:spPr>
          <a:xfrm>
            <a:off x="0" y="-1"/>
            <a:ext cx="12192000" cy="6092402"/>
          </a:xfrm>
          <a:prstGeom prst="rect">
            <a:avLst/>
          </a:prstGeom>
          <a:solidFill>
            <a:srgbClr val="FFFFFF"/>
          </a:solidFill>
          <a:ln w="12700">
            <a:miter lim="400000"/>
          </a:ln>
        </p:spPr>
        <p:txBody>
          <a:bodyPr lIns="0" tIns="0" rIns="0" bIns="0" anchor="ctr"/>
          <a:lstStyle/>
          <a:p>
            <a:pPr>
              <a:defRPr sz="1900">
                <a:latin typeface="Avenir"/>
                <a:ea typeface="Avenir"/>
                <a:cs typeface="Avenir"/>
                <a:sym typeface="Avenir Roman"/>
              </a:defRPr>
            </a:pPr>
            <a:endParaRPr/>
          </a:p>
        </p:txBody>
      </p:sp>
      <p:sp>
        <p:nvSpPr>
          <p:cNvPr id="330" name="Google Shape;305;gcbc30539ae_0_333"/>
          <p:cNvSpPr txBox="1"/>
          <p:nvPr/>
        </p:nvSpPr>
        <p:spPr>
          <a:xfrm>
            <a:off x="7877999" y="6092333"/>
            <a:ext cx="4314001" cy="6629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defRPr sz="2400">
                <a:latin typeface="Avenir"/>
                <a:ea typeface="Avenir"/>
                <a:cs typeface="Avenir"/>
                <a:sym typeface="Avenir Roman"/>
              </a:defRPr>
            </a:lvl1pPr>
          </a:lstStyle>
          <a:p>
            <a:r>
              <a:t>Public Law Working Group</a:t>
            </a:r>
          </a:p>
        </p:txBody>
      </p:sp>
      <p:sp>
        <p:nvSpPr>
          <p:cNvPr id="331" name="Google Shape;306;gcbc30539ae_0_333"/>
          <p:cNvSpPr txBox="1"/>
          <p:nvPr/>
        </p:nvSpPr>
        <p:spPr>
          <a:xfrm>
            <a:off x="1709549" y="196375"/>
            <a:ext cx="9040801" cy="79851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lnSpc>
                <a:spcPct val="90000"/>
              </a:lnSpc>
              <a:defRPr sz="3900">
                <a:latin typeface="Avenir"/>
                <a:ea typeface="Avenir"/>
                <a:cs typeface="Avenir"/>
                <a:sym typeface="Avenir Roman"/>
              </a:defRPr>
            </a:lvl1pPr>
          </a:lstStyle>
          <a:p>
            <a:r>
              <a:rPr dirty="0"/>
              <a:t>PR and </a:t>
            </a:r>
            <a:r>
              <a:rPr lang="en-GB" dirty="0"/>
              <a:t>s</a:t>
            </a:r>
            <a:r>
              <a:rPr dirty="0"/>
              <a:t> 20/76</a:t>
            </a:r>
          </a:p>
        </p:txBody>
      </p:sp>
      <p:sp>
        <p:nvSpPr>
          <p:cNvPr id="332" name="Google Shape;307;gcbc30539ae_0_333"/>
          <p:cNvSpPr/>
          <p:nvPr/>
        </p:nvSpPr>
        <p:spPr>
          <a:xfrm>
            <a:off x="0" y="1084200"/>
            <a:ext cx="6629400" cy="129901"/>
          </a:xfrm>
          <a:prstGeom prst="rect">
            <a:avLst/>
          </a:prstGeom>
          <a:solidFill>
            <a:srgbClr val="D9EAD3"/>
          </a:solidFill>
          <a:ln w="12700">
            <a:miter lim="400000"/>
          </a:ln>
        </p:spPr>
        <p:txBody>
          <a:bodyPr lIns="0" tIns="0" rIns="0" bIns="0" anchor="ctr"/>
          <a:lstStyle/>
          <a:p>
            <a:pPr>
              <a:defRPr sz="1900"/>
            </a:pPr>
            <a:endParaRPr/>
          </a:p>
        </p:txBody>
      </p:sp>
      <p:sp>
        <p:nvSpPr>
          <p:cNvPr id="333" name="Google Shape;308;gcbc30539ae_0_333"/>
          <p:cNvSpPr txBox="1"/>
          <p:nvPr/>
        </p:nvSpPr>
        <p:spPr>
          <a:xfrm>
            <a:off x="442199" y="1315313"/>
            <a:ext cx="11575502" cy="541779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p>
            <a:pPr>
              <a:lnSpc>
                <a:spcPct val="90000"/>
              </a:lnSpc>
              <a:defRPr sz="3100">
                <a:latin typeface="Avenir"/>
                <a:ea typeface="Avenir"/>
                <a:cs typeface="Avenir"/>
                <a:sym typeface="Avenir Roman"/>
              </a:defRPr>
            </a:pPr>
            <a:r>
              <a:t>Those with PR retain their PR during the period of accommodation</a:t>
            </a:r>
            <a:endParaRPr sz="3900"/>
          </a:p>
          <a:p>
            <a:pPr marL="228600" indent="-298450">
              <a:lnSpc>
                <a:spcPct val="90000"/>
              </a:lnSpc>
              <a:spcBef>
                <a:spcPts val="1000"/>
              </a:spcBef>
              <a:buClr>
                <a:srgbClr val="000000"/>
              </a:buClr>
              <a:buSzPts val="3100"/>
              <a:buFont typeface="Avenir Roman"/>
              <a:buChar char="•"/>
              <a:defRPr sz="3100">
                <a:latin typeface="Avenir"/>
                <a:ea typeface="Avenir"/>
                <a:cs typeface="Avenir"/>
                <a:sym typeface="Avenir Roman"/>
              </a:defRPr>
            </a:pPr>
            <a:r>
              <a:t>The person with PR who consents to accommodation delegates the exercise of his/her PR for the day-to-day tasks but must be kept informed about his/her child</a:t>
            </a:r>
            <a:endParaRPr sz="3900"/>
          </a:p>
          <a:p>
            <a:pPr marL="228600" indent="-298450">
              <a:lnSpc>
                <a:spcPct val="90000"/>
              </a:lnSpc>
              <a:spcBef>
                <a:spcPts val="1000"/>
              </a:spcBef>
              <a:buClr>
                <a:srgbClr val="000000"/>
              </a:buClr>
              <a:buSzPts val="3100"/>
              <a:buFont typeface="Avenir Roman"/>
              <a:buChar char="•"/>
              <a:defRPr sz="3100">
                <a:latin typeface="Avenir"/>
                <a:ea typeface="Avenir"/>
                <a:cs typeface="Avenir"/>
                <a:sym typeface="Avenir Roman"/>
              </a:defRPr>
            </a:pPr>
            <a:r>
              <a:t>The LA cannot interfere with the PR holders’ exercise of PR even if in the circumstances it deems that PR is unreasonably exercised</a:t>
            </a:r>
            <a:endParaRPr sz="3900"/>
          </a:p>
          <a:p>
            <a:pPr marL="228600" indent="-298450">
              <a:lnSpc>
                <a:spcPct val="90000"/>
              </a:lnSpc>
              <a:spcBef>
                <a:spcPts val="1000"/>
              </a:spcBef>
              <a:buClr>
                <a:srgbClr val="000000"/>
              </a:buClr>
              <a:buSzPts val="3100"/>
              <a:buFont typeface="Avenir Roman"/>
              <a:buChar char="•"/>
              <a:defRPr sz="3100">
                <a:latin typeface="Avenir"/>
                <a:ea typeface="Avenir"/>
                <a:cs typeface="Avenir"/>
                <a:sym typeface="Avenir Roman"/>
              </a:defRPr>
            </a:pPr>
            <a:r>
              <a:t>If consent is withdrawn, the child must be returned immediately</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D9EAD3"/>
        </a:solidFill>
        <a:effectLst/>
      </p:bgPr>
    </p:bg>
    <p:spTree>
      <p:nvGrpSpPr>
        <p:cNvPr id="1" name=""/>
        <p:cNvGrpSpPr/>
        <p:nvPr/>
      </p:nvGrpSpPr>
      <p:grpSpPr>
        <a:xfrm>
          <a:off x="0" y="0"/>
          <a:ext cx="0" cy="0"/>
          <a:chOff x="0" y="0"/>
          <a:chExt cx="0" cy="0"/>
        </a:xfrm>
      </p:grpSpPr>
      <p:sp>
        <p:nvSpPr>
          <p:cNvPr id="324" name="Google Shape;222;gcc97d97200_0_387"/>
          <p:cNvSpPr/>
          <p:nvPr/>
        </p:nvSpPr>
        <p:spPr>
          <a:xfrm>
            <a:off x="0" y="-1"/>
            <a:ext cx="12192000" cy="6092402"/>
          </a:xfrm>
          <a:prstGeom prst="rect">
            <a:avLst/>
          </a:prstGeom>
          <a:solidFill>
            <a:srgbClr val="FFFFFF"/>
          </a:solidFill>
          <a:ln w="12700">
            <a:miter lim="400000"/>
          </a:ln>
        </p:spPr>
        <p:txBody>
          <a:bodyPr lIns="0" tIns="0" rIns="0" bIns="0" anchor="ctr"/>
          <a:lstStyle/>
          <a:p>
            <a:pPr>
              <a:defRPr sz="1900"/>
            </a:pPr>
            <a:endParaRPr/>
          </a:p>
        </p:txBody>
      </p:sp>
      <p:sp>
        <p:nvSpPr>
          <p:cNvPr id="325" name="Google Shape;223;gcc97d97200_0_387"/>
          <p:cNvSpPr txBox="1"/>
          <p:nvPr/>
        </p:nvSpPr>
        <p:spPr>
          <a:xfrm>
            <a:off x="7877999" y="6092333"/>
            <a:ext cx="4314001" cy="662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2400">
                <a:latin typeface="Avenir Roman"/>
                <a:ea typeface="Avenir Roman"/>
                <a:cs typeface="Avenir Roman"/>
                <a:sym typeface="Avenir Roman"/>
              </a:defRPr>
            </a:lvl1pPr>
          </a:lstStyle>
          <a:p>
            <a:r>
              <a:t>Public Law Working Group</a:t>
            </a:r>
          </a:p>
        </p:txBody>
      </p:sp>
      <p:sp>
        <p:nvSpPr>
          <p:cNvPr id="326" name="Google Shape;224;gcc97d97200_0_387"/>
          <p:cNvSpPr txBox="1"/>
          <p:nvPr/>
        </p:nvSpPr>
        <p:spPr>
          <a:xfrm>
            <a:off x="196050" y="180349"/>
            <a:ext cx="6531300" cy="942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lgn="ctr">
              <a:defRPr sz="4000">
                <a:latin typeface="Avenir Roman"/>
                <a:ea typeface="Avenir Roman"/>
                <a:cs typeface="Avenir Roman"/>
                <a:sym typeface="Avenir Roman"/>
              </a:defRPr>
            </a:lvl1pPr>
          </a:lstStyle>
          <a:p>
            <a:r>
              <a:t>Rationale for this work</a:t>
            </a:r>
          </a:p>
        </p:txBody>
      </p:sp>
      <p:sp>
        <p:nvSpPr>
          <p:cNvPr id="327" name="Google Shape;226;gcc97d97200_0_387"/>
          <p:cNvSpPr/>
          <p:nvPr/>
        </p:nvSpPr>
        <p:spPr>
          <a:xfrm>
            <a:off x="0" y="1042250"/>
            <a:ext cx="6923400" cy="129901"/>
          </a:xfrm>
          <a:prstGeom prst="rect">
            <a:avLst/>
          </a:prstGeom>
          <a:solidFill>
            <a:srgbClr val="D9EAD3"/>
          </a:solidFill>
          <a:ln w="12700">
            <a:miter lim="400000"/>
          </a:ln>
        </p:spPr>
        <p:txBody>
          <a:bodyPr lIns="0" tIns="0" rIns="0" bIns="0" anchor="ctr"/>
          <a:lstStyle/>
          <a:p>
            <a:endParaRPr/>
          </a:p>
        </p:txBody>
      </p:sp>
      <p:sp>
        <p:nvSpPr>
          <p:cNvPr id="328" name="Google Shape;227;gcc97d97200_0_387"/>
          <p:cNvSpPr txBox="1">
            <a:spLocks noGrp="1"/>
          </p:cNvSpPr>
          <p:nvPr>
            <p:ph type="body" idx="1"/>
          </p:nvPr>
        </p:nvSpPr>
        <p:spPr>
          <a:xfrm>
            <a:off x="332699" y="1351799"/>
            <a:ext cx="11526602" cy="4931402"/>
          </a:xfrm>
          <a:prstGeom prst="rect">
            <a:avLst/>
          </a:prstGeom>
        </p:spPr>
        <p:txBody>
          <a:bodyPr lIns="45699" tIns="45699" rIns="45699" bIns="45699"/>
          <a:lstStyle/>
          <a:p>
            <a:pPr marL="221742" indent="-210654" algn="l" defTabSz="886968">
              <a:lnSpc>
                <a:spcPct val="90000"/>
              </a:lnSpc>
              <a:buClr>
                <a:srgbClr val="000000"/>
              </a:buClr>
              <a:buSzPct val="100000"/>
              <a:buFont typeface="Avenir Roman"/>
              <a:buChar char="●"/>
              <a:defRPr sz="2134">
                <a:solidFill>
                  <a:srgbClr val="000000"/>
                </a:solidFill>
                <a:latin typeface="Avenir Roman"/>
                <a:ea typeface="Avenir Roman"/>
                <a:cs typeface="Avenir Roman"/>
                <a:sym typeface="Avenir Roman"/>
              </a:defRPr>
            </a:pPr>
            <a:r>
              <a:t>Over time, there is a growing sense of an increase in risk-averse practice in all parts of the family justice system. The drivers include high-profile cases, criticism of professionals, particularly social workers, and societal shifts in tolerance of risk.</a:t>
            </a:r>
          </a:p>
          <a:p>
            <a:pPr marL="221742" indent="-210654" algn="l" defTabSz="886968">
              <a:lnSpc>
                <a:spcPct val="90000"/>
              </a:lnSpc>
              <a:spcBef>
                <a:spcPts val="900"/>
              </a:spcBef>
              <a:buClr>
                <a:srgbClr val="000000"/>
              </a:buClr>
              <a:buSzPct val="100000"/>
              <a:buFont typeface="Avenir Roman"/>
              <a:buChar char="●"/>
              <a:defRPr sz="2134">
                <a:solidFill>
                  <a:srgbClr val="000000"/>
                </a:solidFill>
                <a:latin typeface="Avenir Roman"/>
                <a:ea typeface="Avenir Roman"/>
                <a:cs typeface="Avenir Roman"/>
                <a:sym typeface="Avenir Roman"/>
              </a:defRPr>
            </a:pPr>
            <a:r>
              <a:t>For professionals, encouraging safe management of risk while building on family strengths and energising wider family support, is critical. The use of the PLO and pre proceedings should be an opportunity for families to embrace positive change. It should be a point of hope.</a:t>
            </a:r>
          </a:p>
          <a:p>
            <a:pPr marL="221742" indent="-210654" algn="l" defTabSz="886968">
              <a:lnSpc>
                <a:spcPct val="90000"/>
              </a:lnSpc>
              <a:spcBef>
                <a:spcPts val="900"/>
              </a:spcBef>
              <a:buClr>
                <a:srgbClr val="000000"/>
              </a:buClr>
              <a:buSzPct val="100000"/>
              <a:buFont typeface="Avenir Roman"/>
              <a:buChar char="●"/>
              <a:defRPr sz="2134">
                <a:solidFill>
                  <a:srgbClr val="000000"/>
                </a:solidFill>
                <a:latin typeface="Avenir Roman"/>
                <a:ea typeface="Avenir Roman"/>
                <a:cs typeface="Avenir Roman"/>
                <a:sym typeface="Avenir Roman"/>
              </a:defRPr>
            </a:pPr>
            <a:r>
              <a:t>The main aim of the best practice guidance on pre-court work with children and families is to share learning and practical tools to support practitioners in local authorities to confidently make consistent, timely and balanced decisions around the initiation of pre-proceedings. The guidance seeks to encourage confident practice. </a:t>
            </a:r>
          </a:p>
          <a:p>
            <a:pPr marL="221742" indent="-210654" algn="l" defTabSz="886968">
              <a:lnSpc>
                <a:spcPct val="90000"/>
              </a:lnSpc>
              <a:spcBef>
                <a:spcPts val="1500"/>
              </a:spcBef>
              <a:buClr>
                <a:srgbClr val="000000"/>
              </a:buClr>
              <a:buSzPct val="100000"/>
              <a:buFont typeface="Avenir Roman"/>
              <a:buChar char="●"/>
              <a:defRPr sz="2134">
                <a:solidFill>
                  <a:srgbClr val="000000"/>
                </a:solidFill>
                <a:latin typeface="Avenir Roman"/>
                <a:ea typeface="Avenir Roman"/>
                <a:cs typeface="Avenir Roman"/>
                <a:sym typeface="Avenir Roman"/>
              </a:defRPr>
            </a:pPr>
            <a:r>
              <a:t>The guidance underlines the fact that the legal threshold being met does not always mean it is right, or proportionate, to escalate to pre-proceedings or instigate care proceedings.</a:t>
            </a: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 name="Google Shape;313;gcbc30539ae_0_341"/>
          <p:cNvSpPr/>
          <p:nvPr/>
        </p:nvSpPr>
        <p:spPr>
          <a:xfrm>
            <a:off x="0" y="-1"/>
            <a:ext cx="12192000" cy="6092402"/>
          </a:xfrm>
          <a:prstGeom prst="rect">
            <a:avLst/>
          </a:prstGeom>
          <a:solidFill>
            <a:srgbClr val="FFFFFF"/>
          </a:solidFill>
          <a:ln w="12700">
            <a:miter lim="400000"/>
          </a:ln>
        </p:spPr>
        <p:txBody>
          <a:bodyPr lIns="0" tIns="0" rIns="0" bIns="0" anchor="ctr"/>
          <a:lstStyle/>
          <a:p>
            <a:pPr>
              <a:defRPr sz="1900">
                <a:latin typeface="Avenir"/>
                <a:ea typeface="Avenir"/>
                <a:cs typeface="Avenir"/>
                <a:sym typeface="Avenir Roman"/>
              </a:defRPr>
            </a:pPr>
            <a:endParaRPr/>
          </a:p>
        </p:txBody>
      </p:sp>
      <p:sp>
        <p:nvSpPr>
          <p:cNvPr id="336" name="Google Shape;314;gcbc30539ae_0_341"/>
          <p:cNvSpPr txBox="1"/>
          <p:nvPr/>
        </p:nvSpPr>
        <p:spPr>
          <a:xfrm>
            <a:off x="7877999" y="6092333"/>
            <a:ext cx="4314001" cy="6629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defRPr sz="2400">
                <a:latin typeface="Avenir"/>
                <a:ea typeface="Avenir"/>
                <a:cs typeface="Avenir"/>
                <a:sym typeface="Avenir Roman"/>
              </a:defRPr>
            </a:lvl1pPr>
          </a:lstStyle>
          <a:p>
            <a:r>
              <a:t>Public Law Working Group</a:t>
            </a:r>
          </a:p>
        </p:txBody>
      </p:sp>
      <p:sp>
        <p:nvSpPr>
          <p:cNvPr id="337" name="Google Shape;315;gcbc30539ae_0_341"/>
          <p:cNvSpPr txBox="1"/>
          <p:nvPr/>
        </p:nvSpPr>
        <p:spPr>
          <a:xfrm>
            <a:off x="442200" y="326999"/>
            <a:ext cx="10432500" cy="7135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lgn="just">
              <a:lnSpc>
                <a:spcPct val="90000"/>
              </a:lnSpc>
              <a:defRPr sz="3300">
                <a:latin typeface="Avenir"/>
                <a:ea typeface="Avenir"/>
                <a:cs typeface="Avenir"/>
                <a:sym typeface="Avenir Roman"/>
              </a:defRPr>
            </a:lvl1pPr>
          </a:lstStyle>
          <a:p>
            <a:r>
              <a:rPr dirty="0"/>
              <a:t>Some </a:t>
            </a:r>
            <a:r>
              <a:rPr lang="en-GB" dirty="0"/>
              <a:t>E</a:t>
            </a:r>
            <a:r>
              <a:rPr dirty="0" err="1"/>
              <a:t>xamples</a:t>
            </a:r>
            <a:r>
              <a:rPr dirty="0"/>
              <a:t> of </a:t>
            </a:r>
            <a:r>
              <a:rPr lang="en-GB" dirty="0"/>
              <a:t>A</a:t>
            </a:r>
            <a:r>
              <a:rPr dirty="0" err="1"/>
              <a:t>ppropriate</a:t>
            </a:r>
            <a:r>
              <a:rPr dirty="0"/>
              <a:t> </a:t>
            </a:r>
            <a:r>
              <a:rPr lang="en-GB" dirty="0"/>
              <a:t>U</a:t>
            </a:r>
            <a:r>
              <a:rPr dirty="0" err="1"/>
              <a:t>ses</a:t>
            </a:r>
            <a:r>
              <a:rPr dirty="0"/>
              <a:t> of </a:t>
            </a:r>
            <a:r>
              <a:rPr lang="en-GB" dirty="0"/>
              <a:t>S</a:t>
            </a:r>
            <a:r>
              <a:rPr dirty="0"/>
              <a:t> 20/76</a:t>
            </a:r>
            <a:endParaRPr sz="4900" dirty="0"/>
          </a:p>
        </p:txBody>
      </p:sp>
      <p:sp>
        <p:nvSpPr>
          <p:cNvPr id="338" name="Google Shape;316;gcbc30539ae_0_341"/>
          <p:cNvSpPr/>
          <p:nvPr/>
        </p:nvSpPr>
        <p:spPr>
          <a:xfrm>
            <a:off x="-1" y="1084200"/>
            <a:ext cx="8719502" cy="129901"/>
          </a:xfrm>
          <a:prstGeom prst="rect">
            <a:avLst/>
          </a:prstGeom>
          <a:solidFill>
            <a:srgbClr val="D9EAD3"/>
          </a:solidFill>
          <a:ln w="12700">
            <a:miter lim="400000"/>
          </a:ln>
        </p:spPr>
        <p:txBody>
          <a:bodyPr lIns="0" tIns="0" rIns="0" bIns="0" anchor="ctr"/>
          <a:lstStyle/>
          <a:p>
            <a:pPr>
              <a:defRPr sz="1900"/>
            </a:pPr>
            <a:endParaRPr/>
          </a:p>
        </p:txBody>
      </p:sp>
      <p:sp>
        <p:nvSpPr>
          <p:cNvPr id="339" name="Google Shape;317;gcbc30539ae_0_341"/>
          <p:cNvSpPr txBox="1"/>
          <p:nvPr/>
        </p:nvSpPr>
        <p:spPr>
          <a:xfrm>
            <a:off x="1160649" y="1302250"/>
            <a:ext cx="11575502" cy="521332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p>
            <a:pPr marL="228600" indent="-247650">
              <a:lnSpc>
                <a:spcPct val="90000"/>
              </a:lnSpc>
              <a:buClr>
                <a:srgbClr val="000000"/>
              </a:buClr>
              <a:buSzPts val="2100"/>
              <a:buFont typeface="Avenir Roman"/>
              <a:buChar char="•"/>
              <a:defRPr sz="2100">
                <a:latin typeface="Avenir"/>
                <a:ea typeface="Avenir"/>
                <a:cs typeface="Avenir"/>
                <a:sym typeface="Avenir Roman"/>
              </a:defRPr>
            </a:pPr>
            <a:r>
              <a:t>Respite for the carers where:</a:t>
            </a:r>
            <a:endParaRPr sz="2900"/>
          </a:p>
          <a:p>
            <a:pPr marL="685800" lvl="1" indent="-247650">
              <a:lnSpc>
                <a:spcPct val="90000"/>
              </a:lnSpc>
              <a:spcBef>
                <a:spcPts val="500"/>
              </a:spcBef>
              <a:buClr>
                <a:srgbClr val="000000"/>
              </a:buClr>
              <a:buSzPts val="2100"/>
              <a:buFont typeface="Avenir Roman"/>
              <a:buChar char="•"/>
              <a:defRPr sz="2100">
                <a:latin typeface="Avenir"/>
                <a:ea typeface="Avenir"/>
                <a:cs typeface="Avenir"/>
                <a:sym typeface="Avenir Roman"/>
              </a:defRPr>
            </a:pPr>
            <a:r>
              <a:t>The child suffers with a medical condition and/or disability;</a:t>
            </a:r>
            <a:endParaRPr sz="2500"/>
          </a:p>
          <a:p>
            <a:pPr marL="685800" lvl="1" indent="-247650">
              <a:lnSpc>
                <a:spcPct val="90000"/>
              </a:lnSpc>
              <a:spcBef>
                <a:spcPts val="500"/>
              </a:spcBef>
              <a:buClr>
                <a:srgbClr val="000000"/>
              </a:buClr>
              <a:buSzPts val="2100"/>
              <a:buFont typeface="Avenir Roman"/>
              <a:buChar char="•"/>
              <a:defRPr sz="2100">
                <a:latin typeface="Avenir"/>
                <a:ea typeface="Avenir"/>
                <a:cs typeface="Avenir"/>
                <a:sym typeface="Avenir Roman"/>
              </a:defRPr>
            </a:pPr>
            <a:r>
              <a:t>Child presents with challenging behaviour;</a:t>
            </a:r>
            <a:endParaRPr sz="2500"/>
          </a:p>
          <a:p>
            <a:pPr marL="685800" lvl="1" indent="-247650">
              <a:lnSpc>
                <a:spcPct val="90000"/>
              </a:lnSpc>
              <a:spcBef>
                <a:spcPts val="500"/>
              </a:spcBef>
              <a:buClr>
                <a:srgbClr val="000000"/>
              </a:buClr>
              <a:buSzPts val="2100"/>
              <a:buFont typeface="Avenir Roman"/>
              <a:buChar char="•"/>
              <a:defRPr sz="2100">
                <a:latin typeface="Avenir"/>
                <a:ea typeface="Avenir"/>
                <a:cs typeface="Avenir"/>
                <a:sym typeface="Avenir Roman"/>
              </a:defRPr>
            </a:pPr>
            <a:r>
              <a:t>Unexpected family or domestic crisis</a:t>
            </a:r>
            <a:endParaRPr sz="2500"/>
          </a:p>
          <a:p>
            <a:pPr marL="228600" indent="-247650">
              <a:lnSpc>
                <a:spcPct val="90000"/>
              </a:lnSpc>
              <a:spcBef>
                <a:spcPts val="1000"/>
              </a:spcBef>
              <a:buClr>
                <a:srgbClr val="000000"/>
              </a:buClr>
              <a:buSzPts val="2100"/>
              <a:buFont typeface="Avenir Roman"/>
              <a:buChar char="•"/>
              <a:defRPr sz="2100">
                <a:latin typeface="Avenir"/>
                <a:ea typeface="Avenir"/>
                <a:cs typeface="Avenir"/>
                <a:sym typeface="Avenir Roman"/>
              </a:defRPr>
            </a:pPr>
            <a:r>
              <a:t>Carers require a short period to:</a:t>
            </a:r>
            <a:endParaRPr sz="2900"/>
          </a:p>
          <a:p>
            <a:pPr marL="685800" lvl="1" indent="-247650">
              <a:lnSpc>
                <a:spcPct val="90000"/>
              </a:lnSpc>
              <a:spcBef>
                <a:spcPts val="500"/>
              </a:spcBef>
              <a:buClr>
                <a:srgbClr val="000000"/>
              </a:buClr>
              <a:buSzPts val="2100"/>
              <a:buFont typeface="Avenir Roman"/>
              <a:buChar char="•"/>
              <a:defRPr sz="2100">
                <a:latin typeface="Avenir"/>
                <a:ea typeface="Avenir"/>
                <a:cs typeface="Avenir"/>
                <a:sym typeface="Avenir Roman"/>
              </a:defRPr>
            </a:pPr>
            <a:r>
              <a:t>Undertake an assessment (e.g. PLO);</a:t>
            </a:r>
            <a:endParaRPr sz="2500"/>
          </a:p>
          <a:p>
            <a:pPr marL="685800" lvl="1" indent="-247650">
              <a:lnSpc>
                <a:spcPct val="90000"/>
              </a:lnSpc>
              <a:spcBef>
                <a:spcPts val="500"/>
              </a:spcBef>
              <a:buClr>
                <a:srgbClr val="000000"/>
              </a:buClr>
              <a:buSzPts val="2100"/>
              <a:buFont typeface="Avenir Roman"/>
              <a:buChar char="•"/>
              <a:defRPr sz="2100">
                <a:latin typeface="Avenir"/>
                <a:ea typeface="Avenir"/>
                <a:cs typeface="Avenir"/>
                <a:sym typeface="Avenir Roman"/>
              </a:defRPr>
            </a:pPr>
            <a:r>
              <a:t>Participate in intensive therapy;</a:t>
            </a:r>
            <a:endParaRPr sz="2500"/>
          </a:p>
          <a:p>
            <a:pPr marL="685800" lvl="1" indent="-247650">
              <a:lnSpc>
                <a:spcPct val="90000"/>
              </a:lnSpc>
              <a:spcBef>
                <a:spcPts val="500"/>
              </a:spcBef>
              <a:buClr>
                <a:srgbClr val="000000"/>
              </a:buClr>
              <a:buSzPts val="2100"/>
              <a:buFont typeface="Avenir Roman"/>
              <a:buChar char="•"/>
              <a:defRPr sz="2100">
                <a:latin typeface="Avenir"/>
                <a:ea typeface="Avenir"/>
                <a:cs typeface="Avenir"/>
                <a:sym typeface="Avenir Roman"/>
              </a:defRPr>
            </a:pPr>
            <a:r>
              <a:t>Undergo detoxification</a:t>
            </a:r>
            <a:endParaRPr sz="2500"/>
          </a:p>
          <a:p>
            <a:pPr marL="228600" indent="-247650">
              <a:lnSpc>
                <a:spcPct val="90000"/>
              </a:lnSpc>
              <a:spcBef>
                <a:spcPts val="1000"/>
              </a:spcBef>
              <a:buClr>
                <a:srgbClr val="000000"/>
              </a:buClr>
              <a:buSzPts val="2100"/>
              <a:buFont typeface="Avenir Roman"/>
              <a:buChar char="•"/>
              <a:defRPr sz="2100">
                <a:latin typeface="Avenir"/>
                <a:ea typeface="Avenir"/>
                <a:cs typeface="Avenir"/>
                <a:sym typeface="Avenir Roman"/>
              </a:defRPr>
            </a:pPr>
            <a:r>
              <a:t>Carers require a short time to improve the home conditions</a:t>
            </a:r>
            <a:endParaRPr sz="2900"/>
          </a:p>
          <a:p>
            <a:pPr marL="228600" indent="-247650">
              <a:lnSpc>
                <a:spcPct val="90000"/>
              </a:lnSpc>
              <a:spcBef>
                <a:spcPts val="1000"/>
              </a:spcBef>
              <a:buClr>
                <a:srgbClr val="000000"/>
              </a:buClr>
              <a:buSzPts val="2100"/>
              <a:buFont typeface="Avenir Roman"/>
              <a:buChar char="•"/>
              <a:defRPr sz="2100">
                <a:latin typeface="Avenir"/>
                <a:ea typeface="Avenir"/>
                <a:cs typeface="Avenir"/>
                <a:sym typeface="Avenir Roman"/>
              </a:defRPr>
            </a:pPr>
            <a:r>
              <a:t>Carers or dependants of the carers require a period of medical treatment and recovery</a:t>
            </a:r>
            <a:endParaRPr sz="2900"/>
          </a:p>
          <a:p>
            <a:pPr marL="228600" indent="-247650">
              <a:lnSpc>
                <a:spcPct val="90000"/>
              </a:lnSpc>
              <a:spcBef>
                <a:spcPts val="1000"/>
              </a:spcBef>
              <a:buClr>
                <a:srgbClr val="000000"/>
              </a:buClr>
              <a:buSzPts val="2100"/>
              <a:buFont typeface="Avenir Roman"/>
              <a:buChar char="•"/>
              <a:defRPr sz="2100">
                <a:latin typeface="Avenir"/>
                <a:ea typeface="Avenir"/>
                <a:cs typeface="Avenir"/>
                <a:sym typeface="Avenir Roman"/>
              </a:defRPr>
            </a:pPr>
            <a:r>
              <a:t>Provision of education such as residential schools</a:t>
            </a:r>
            <a:endParaRPr sz="2900"/>
          </a:p>
          <a:p>
            <a:pPr marL="228600" indent="-247650">
              <a:lnSpc>
                <a:spcPct val="90000"/>
              </a:lnSpc>
              <a:spcBef>
                <a:spcPts val="1000"/>
              </a:spcBef>
              <a:buClr>
                <a:srgbClr val="000000"/>
              </a:buClr>
              <a:buSzPts val="2100"/>
              <a:buFont typeface="Avenir Roman"/>
              <a:buChar char="•"/>
              <a:defRPr sz="2100">
                <a:latin typeface="Avenir"/>
                <a:ea typeface="Avenir"/>
                <a:cs typeface="Avenir"/>
                <a:sym typeface="Avenir Roman"/>
              </a:defRPr>
            </a:pPr>
            <a:r>
              <a:t>Unaccompanied minors</a:t>
            </a:r>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1" name="Google Shape;322;gcbc30539ae_0_349"/>
          <p:cNvSpPr/>
          <p:nvPr/>
        </p:nvSpPr>
        <p:spPr>
          <a:xfrm>
            <a:off x="0" y="-1"/>
            <a:ext cx="12192000" cy="6092402"/>
          </a:xfrm>
          <a:prstGeom prst="rect">
            <a:avLst/>
          </a:prstGeom>
          <a:solidFill>
            <a:srgbClr val="FFFFFF"/>
          </a:solidFill>
          <a:ln w="12700">
            <a:miter lim="400000"/>
          </a:ln>
        </p:spPr>
        <p:txBody>
          <a:bodyPr lIns="0" tIns="0" rIns="0" bIns="0" anchor="ctr"/>
          <a:lstStyle/>
          <a:p>
            <a:pPr>
              <a:defRPr sz="1900">
                <a:latin typeface="Avenir"/>
                <a:ea typeface="Avenir"/>
                <a:cs typeface="Avenir"/>
                <a:sym typeface="Avenir Roman"/>
              </a:defRPr>
            </a:pPr>
            <a:endParaRPr/>
          </a:p>
        </p:txBody>
      </p:sp>
      <p:sp>
        <p:nvSpPr>
          <p:cNvPr id="342" name="Google Shape;323;gcbc30539ae_0_349"/>
          <p:cNvSpPr txBox="1"/>
          <p:nvPr/>
        </p:nvSpPr>
        <p:spPr>
          <a:xfrm>
            <a:off x="7877999" y="6092333"/>
            <a:ext cx="4314001" cy="6629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defRPr sz="2400">
                <a:latin typeface="Avenir"/>
                <a:ea typeface="Avenir"/>
                <a:cs typeface="Avenir"/>
                <a:sym typeface="Avenir Roman"/>
              </a:defRPr>
            </a:lvl1pPr>
          </a:lstStyle>
          <a:p>
            <a:r>
              <a:t>Public Law Working Group</a:t>
            </a:r>
          </a:p>
        </p:txBody>
      </p:sp>
      <p:sp>
        <p:nvSpPr>
          <p:cNvPr id="343" name="Google Shape;324;gcbc30539ae_0_349"/>
          <p:cNvSpPr txBox="1"/>
          <p:nvPr/>
        </p:nvSpPr>
        <p:spPr>
          <a:xfrm>
            <a:off x="442200" y="326999"/>
            <a:ext cx="10432500" cy="7135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lgn="just">
              <a:lnSpc>
                <a:spcPct val="90000"/>
              </a:lnSpc>
              <a:defRPr sz="3300">
                <a:latin typeface="Avenir"/>
                <a:ea typeface="Avenir"/>
                <a:cs typeface="Avenir"/>
                <a:sym typeface="Avenir Roman"/>
              </a:defRPr>
            </a:lvl1pPr>
          </a:lstStyle>
          <a:p>
            <a:r>
              <a:rPr dirty="0"/>
              <a:t>Explanatory </a:t>
            </a:r>
            <a:r>
              <a:rPr lang="en-GB" dirty="0"/>
              <a:t>N</a:t>
            </a:r>
            <a:r>
              <a:rPr dirty="0" err="1"/>
              <a:t>ote</a:t>
            </a:r>
            <a:r>
              <a:rPr dirty="0"/>
              <a:t> for </a:t>
            </a:r>
            <a:r>
              <a:rPr lang="en-GB" dirty="0"/>
              <a:t>O</a:t>
            </a:r>
            <a:r>
              <a:rPr dirty="0" err="1"/>
              <a:t>lder</a:t>
            </a:r>
            <a:r>
              <a:rPr dirty="0"/>
              <a:t> </a:t>
            </a:r>
            <a:r>
              <a:rPr lang="en-GB" dirty="0"/>
              <a:t>C</a:t>
            </a:r>
            <a:r>
              <a:rPr dirty="0" err="1"/>
              <a:t>hildren</a:t>
            </a:r>
            <a:endParaRPr sz="4900" dirty="0"/>
          </a:p>
        </p:txBody>
      </p:sp>
      <p:sp>
        <p:nvSpPr>
          <p:cNvPr id="344" name="Google Shape;325;gcbc30539ae_0_349"/>
          <p:cNvSpPr/>
          <p:nvPr/>
        </p:nvSpPr>
        <p:spPr>
          <a:xfrm>
            <a:off x="0" y="1084200"/>
            <a:ext cx="7543800" cy="129901"/>
          </a:xfrm>
          <a:prstGeom prst="rect">
            <a:avLst/>
          </a:prstGeom>
          <a:solidFill>
            <a:srgbClr val="D9EAD3"/>
          </a:solidFill>
          <a:ln w="12700">
            <a:miter lim="400000"/>
          </a:ln>
        </p:spPr>
        <p:txBody>
          <a:bodyPr lIns="0" tIns="0" rIns="0" bIns="0" anchor="ctr"/>
          <a:lstStyle/>
          <a:p>
            <a:pPr>
              <a:defRPr sz="1900"/>
            </a:pPr>
            <a:endParaRPr/>
          </a:p>
        </p:txBody>
      </p:sp>
      <p:sp>
        <p:nvSpPr>
          <p:cNvPr id="345" name="Google Shape;326;gcbc30539ae_0_349"/>
          <p:cNvSpPr txBox="1"/>
          <p:nvPr/>
        </p:nvSpPr>
        <p:spPr>
          <a:xfrm>
            <a:off x="442199" y="1311262"/>
            <a:ext cx="11575502" cy="48399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p>
            <a:pPr marL="228600" indent="-285750">
              <a:lnSpc>
                <a:spcPct val="90000"/>
              </a:lnSpc>
              <a:buClr>
                <a:srgbClr val="000000"/>
              </a:buClr>
              <a:buSzPts val="2700"/>
              <a:buFont typeface="Avenir Roman"/>
              <a:buChar char="•"/>
              <a:defRPr sz="2700">
                <a:latin typeface="Avenir"/>
                <a:ea typeface="Avenir"/>
                <a:cs typeface="Avenir"/>
                <a:sym typeface="Avenir Roman"/>
              </a:defRPr>
            </a:pPr>
            <a:r>
              <a:t>This note is available here, </a:t>
            </a:r>
            <a:r>
              <a:rPr u="sng">
                <a:solidFill>
                  <a:srgbClr val="0563C1"/>
                </a:solidFill>
                <a:uFill>
                  <a:solidFill>
                    <a:srgbClr val="0563C1"/>
                  </a:solidFill>
                </a:uFill>
                <a:hlinkClick r:id="rId2"/>
              </a:rPr>
              <a:t>https://www.judiciary.uk/publications/message-from-the-president-of-the-family-division-publication-of-the-presidents-public-law-working-group-report/</a:t>
            </a:r>
            <a:r>
              <a:t> </a:t>
            </a:r>
            <a:endParaRPr sz="3500"/>
          </a:p>
          <a:p>
            <a:pPr marL="228600" indent="-285750">
              <a:lnSpc>
                <a:spcPct val="90000"/>
              </a:lnSpc>
              <a:spcBef>
                <a:spcPts val="1000"/>
              </a:spcBef>
              <a:buClr>
                <a:srgbClr val="000000"/>
              </a:buClr>
              <a:buSzPts val="2700"/>
              <a:buFont typeface="Avenir Roman"/>
              <a:buChar char="•"/>
              <a:defRPr sz="2700">
                <a:latin typeface="Avenir"/>
                <a:ea typeface="Avenir"/>
                <a:cs typeface="Avenir"/>
                <a:sym typeface="Avenir Roman"/>
              </a:defRPr>
            </a:pPr>
            <a:r>
              <a:t>It is intended to assist older children to gain a better understanding of what it means to be accommodated under s 20/76 and to raise appropriate questions</a:t>
            </a:r>
            <a:endParaRPr sz="3500"/>
          </a:p>
          <a:p>
            <a:pPr marL="228600" indent="-285750">
              <a:lnSpc>
                <a:spcPct val="90000"/>
              </a:lnSpc>
              <a:spcBef>
                <a:spcPts val="1000"/>
              </a:spcBef>
              <a:buClr>
                <a:srgbClr val="000000"/>
              </a:buClr>
              <a:buSzPts val="2700"/>
              <a:buFont typeface="Avenir Roman"/>
              <a:buChar char="•"/>
              <a:defRPr sz="2700">
                <a:latin typeface="Avenir"/>
                <a:ea typeface="Avenir"/>
                <a:cs typeface="Avenir"/>
                <a:sym typeface="Avenir Roman"/>
              </a:defRPr>
            </a:pPr>
            <a:r>
              <a:t>It aims to explain what it means to be looked after</a:t>
            </a:r>
            <a:endParaRPr sz="3500"/>
          </a:p>
          <a:p>
            <a:pPr marL="228600" indent="-285750">
              <a:lnSpc>
                <a:spcPct val="90000"/>
              </a:lnSpc>
              <a:spcBef>
                <a:spcPts val="1000"/>
              </a:spcBef>
              <a:buClr>
                <a:srgbClr val="000000"/>
              </a:buClr>
              <a:buSzPts val="2700"/>
              <a:buFont typeface="Avenir Roman"/>
              <a:buChar char="•"/>
              <a:defRPr sz="2700">
                <a:latin typeface="Avenir"/>
                <a:ea typeface="Avenir"/>
                <a:cs typeface="Avenir"/>
                <a:sym typeface="Avenir Roman"/>
              </a:defRPr>
            </a:pPr>
            <a:r>
              <a:t>The final appendix (Appendix I) to the main report also contains some very helpful documents that have been developed by the FJYP and will be of enormous assistance to all practitioners</a:t>
            </a: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 name="Google Shape;331;gcbc30539ae_0_357"/>
          <p:cNvSpPr/>
          <p:nvPr/>
        </p:nvSpPr>
        <p:spPr>
          <a:xfrm>
            <a:off x="0" y="-1"/>
            <a:ext cx="12192000" cy="6092402"/>
          </a:xfrm>
          <a:prstGeom prst="rect">
            <a:avLst/>
          </a:prstGeom>
          <a:solidFill>
            <a:srgbClr val="FFFFFF"/>
          </a:solidFill>
          <a:ln w="12700">
            <a:miter lim="400000"/>
          </a:ln>
        </p:spPr>
        <p:txBody>
          <a:bodyPr lIns="0" tIns="0" rIns="0" bIns="0" anchor="ctr"/>
          <a:lstStyle/>
          <a:p>
            <a:pPr>
              <a:defRPr sz="1900">
                <a:latin typeface="Avenir"/>
                <a:ea typeface="Avenir"/>
                <a:cs typeface="Avenir"/>
                <a:sym typeface="Avenir Roman"/>
              </a:defRPr>
            </a:pPr>
            <a:endParaRPr/>
          </a:p>
        </p:txBody>
      </p:sp>
      <p:sp>
        <p:nvSpPr>
          <p:cNvPr id="348" name="Google Shape;332;gcbc30539ae_0_357"/>
          <p:cNvSpPr txBox="1"/>
          <p:nvPr/>
        </p:nvSpPr>
        <p:spPr>
          <a:xfrm>
            <a:off x="7877999" y="6092333"/>
            <a:ext cx="4314001" cy="6629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defRPr sz="2400">
                <a:latin typeface="Avenir"/>
                <a:ea typeface="Avenir"/>
                <a:cs typeface="Avenir"/>
                <a:sym typeface="Avenir Roman"/>
              </a:defRPr>
            </a:lvl1pPr>
          </a:lstStyle>
          <a:p>
            <a:r>
              <a:t>Public Law Working Group</a:t>
            </a:r>
          </a:p>
        </p:txBody>
      </p:sp>
      <p:sp>
        <p:nvSpPr>
          <p:cNvPr id="349" name="Google Shape;333;gcbc30539ae_0_357"/>
          <p:cNvSpPr txBox="1"/>
          <p:nvPr/>
        </p:nvSpPr>
        <p:spPr>
          <a:xfrm>
            <a:off x="442200" y="326999"/>
            <a:ext cx="10432500" cy="77016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21899" tIns="121899" rIns="121899" bIns="121899">
            <a:spAutoFit/>
          </a:bodyPr>
          <a:lstStyle>
            <a:lvl1pPr algn="just">
              <a:lnSpc>
                <a:spcPct val="90000"/>
              </a:lnSpc>
              <a:defRPr sz="3700">
                <a:latin typeface="Avenir"/>
                <a:ea typeface="Avenir"/>
                <a:cs typeface="Avenir"/>
                <a:sym typeface="Avenir Roman"/>
              </a:defRPr>
            </a:lvl1pPr>
          </a:lstStyle>
          <a:p>
            <a:r>
              <a:rPr dirty="0"/>
              <a:t>Template </a:t>
            </a:r>
            <a:r>
              <a:rPr lang="en-GB" dirty="0"/>
              <a:t>A</a:t>
            </a:r>
            <a:r>
              <a:rPr dirty="0" err="1"/>
              <a:t>greement</a:t>
            </a:r>
            <a:endParaRPr sz="5300" dirty="0"/>
          </a:p>
        </p:txBody>
      </p:sp>
      <p:sp>
        <p:nvSpPr>
          <p:cNvPr id="350" name="Google Shape;334;gcbc30539ae_0_357"/>
          <p:cNvSpPr/>
          <p:nvPr/>
        </p:nvSpPr>
        <p:spPr>
          <a:xfrm>
            <a:off x="0" y="1084200"/>
            <a:ext cx="5715000" cy="129901"/>
          </a:xfrm>
          <a:prstGeom prst="rect">
            <a:avLst/>
          </a:prstGeom>
          <a:solidFill>
            <a:srgbClr val="D9EAD3"/>
          </a:solidFill>
          <a:ln w="12700">
            <a:miter lim="400000"/>
          </a:ln>
        </p:spPr>
        <p:txBody>
          <a:bodyPr lIns="0" tIns="0" rIns="0" bIns="0" anchor="ctr"/>
          <a:lstStyle/>
          <a:p>
            <a:pPr>
              <a:defRPr sz="1900"/>
            </a:pPr>
            <a:endParaRPr/>
          </a:p>
        </p:txBody>
      </p:sp>
      <p:sp>
        <p:nvSpPr>
          <p:cNvPr id="351" name="Google Shape;335;gcbc30539ae_0_357"/>
          <p:cNvSpPr txBox="1"/>
          <p:nvPr/>
        </p:nvSpPr>
        <p:spPr>
          <a:xfrm>
            <a:off x="442199" y="1311263"/>
            <a:ext cx="11575502" cy="4783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91424" tIns="91424" rIns="91424" bIns="91424">
            <a:spAutoFit/>
          </a:bodyPr>
          <a:lstStyle/>
          <a:p>
            <a:pPr marL="228600" indent="-247650">
              <a:lnSpc>
                <a:spcPct val="90000"/>
              </a:lnSpc>
              <a:buClr>
                <a:srgbClr val="000000"/>
              </a:buClr>
              <a:buSzPts val="2300"/>
              <a:buFont typeface="Avenir Roman"/>
              <a:buChar char="•"/>
              <a:defRPr sz="2300">
                <a:latin typeface="Avenir"/>
                <a:ea typeface="Avenir"/>
                <a:cs typeface="Avenir"/>
                <a:sym typeface="Avenir Roman"/>
              </a:defRPr>
            </a:pPr>
            <a:r>
              <a:rPr dirty="0"/>
              <a:t>Annexed to the guide to good practice is a suggested template agreement (</a:t>
            </a:r>
            <a:r>
              <a:rPr u="sng" dirty="0">
                <a:solidFill>
                  <a:srgbClr val="0563C1"/>
                </a:solidFill>
                <a:uFill>
                  <a:solidFill>
                    <a:srgbClr val="0563C1"/>
                  </a:solidFill>
                </a:uFill>
                <a:hlinkClick r:id="rId2"/>
              </a:rPr>
              <a:t>https://www.judiciary.uk/publications/message-from-the-president-of-the-family-division-publication-of-the-presidents-public-law-working-group-report/</a:t>
            </a:r>
            <a:r>
              <a:rPr dirty="0"/>
              <a:t>)</a:t>
            </a:r>
            <a:endParaRPr sz="3100" dirty="0"/>
          </a:p>
          <a:p>
            <a:pPr marL="228600" indent="-247650">
              <a:lnSpc>
                <a:spcPct val="90000"/>
              </a:lnSpc>
              <a:spcBef>
                <a:spcPts val="1000"/>
              </a:spcBef>
              <a:buClr>
                <a:srgbClr val="000000"/>
              </a:buClr>
              <a:buSzPts val="2300"/>
              <a:buFont typeface="Avenir Roman"/>
              <a:buChar char="•"/>
              <a:defRPr sz="2300">
                <a:latin typeface="Avenir"/>
                <a:ea typeface="Avenir"/>
                <a:cs typeface="Avenir"/>
                <a:sym typeface="Avenir Roman"/>
              </a:defRPr>
            </a:pPr>
            <a:r>
              <a:rPr dirty="0"/>
              <a:t>It is </a:t>
            </a:r>
            <a:r>
              <a:rPr dirty="0" err="1"/>
              <a:t>recognised</a:t>
            </a:r>
            <a:r>
              <a:rPr dirty="0"/>
              <a:t> that many LAs already have such a document and others may wish to adopt a variation of this document</a:t>
            </a:r>
            <a:endParaRPr sz="3100" dirty="0"/>
          </a:p>
          <a:p>
            <a:pPr marL="228600" indent="-247650">
              <a:lnSpc>
                <a:spcPct val="90000"/>
              </a:lnSpc>
              <a:spcBef>
                <a:spcPts val="1000"/>
              </a:spcBef>
              <a:buClr>
                <a:srgbClr val="000000"/>
              </a:buClr>
              <a:buSzPts val="2300"/>
              <a:buFont typeface="Avenir Roman"/>
              <a:buChar char="•"/>
              <a:defRPr sz="2300">
                <a:latin typeface="Avenir"/>
                <a:ea typeface="Avenir"/>
                <a:cs typeface="Avenir"/>
                <a:sym typeface="Avenir Roman"/>
              </a:defRPr>
            </a:pPr>
            <a:r>
              <a:rPr dirty="0"/>
              <a:t>The document is divided into sections </a:t>
            </a:r>
            <a:r>
              <a:rPr lang="en-GB" dirty="0"/>
              <a:t>so as to maximise </a:t>
            </a:r>
            <a:r>
              <a:rPr dirty="0"/>
              <a:t>clarity and ease understanding of what is being agreed to, by whom and other important details</a:t>
            </a:r>
            <a:endParaRPr sz="3100" dirty="0"/>
          </a:p>
          <a:p>
            <a:pPr marL="228600" indent="-247650">
              <a:lnSpc>
                <a:spcPct val="90000"/>
              </a:lnSpc>
              <a:spcBef>
                <a:spcPts val="1000"/>
              </a:spcBef>
              <a:buClr>
                <a:srgbClr val="000000"/>
              </a:buClr>
              <a:buSzPts val="2300"/>
              <a:buFont typeface="Avenir Roman"/>
              <a:buChar char="•"/>
              <a:defRPr sz="2300">
                <a:latin typeface="Avenir"/>
                <a:ea typeface="Avenir"/>
                <a:cs typeface="Avenir"/>
                <a:sym typeface="Avenir Roman"/>
              </a:defRPr>
            </a:pPr>
            <a:r>
              <a:rPr dirty="0"/>
              <a:t>The template agreement may be amended at each review</a:t>
            </a:r>
            <a:endParaRPr sz="3100" dirty="0"/>
          </a:p>
          <a:p>
            <a:pPr marL="228600" indent="-247650">
              <a:lnSpc>
                <a:spcPct val="90000"/>
              </a:lnSpc>
              <a:spcBef>
                <a:spcPts val="1000"/>
              </a:spcBef>
              <a:buClr>
                <a:srgbClr val="000000"/>
              </a:buClr>
              <a:buSzPts val="2300"/>
              <a:buFont typeface="Avenir Roman"/>
              <a:buChar char="•"/>
              <a:defRPr sz="2300">
                <a:latin typeface="Avenir"/>
                <a:ea typeface="Avenir"/>
                <a:cs typeface="Avenir"/>
                <a:sym typeface="Avenir Roman"/>
              </a:defRPr>
            </a:pPr>
            <a:r>
              <a:rPr dirty="0"/>
              <a:t>It provides an important reference point for families and PR holders alike</a:t>
            </a:r>
            <a:endParaRPr sz="3100" dirty="0"/>
          </a:p>
          <a:p>
            <a:pPr marL="228600" indent="-247650">
              <a:lnSpc>
                <a:spcPct val="90000"/>
              </a:lnSpc>
              <a:spcBef>
                <a:spcPts val="1000"/>
              </a:spcBef>
              <a:buClr>
                <a:srgbClr val="000000"/>
              </a:buClr>
              <a:buSzPts val="2300"/>
              <a:buFont typeface="Avenir Roman"/>
              <a:buChar char="•"/>
              <a:defRPr sz="2300">
                <a:latin typeface="Avenir"/>
                <a:ea typeface="Avenir"/>
                <a:cs typeface="Avenir"/>
                <a:sym typeface="Avenir Roman"/>
              </a:defRPr>
            </a:pPr>
            <a:r>
              <a:rPr dirty="0"/>
              <a:t>It may also serve to be an important piece of evidence (stand alone or as part of the PLO documentation) should the matter go to court</a:t>
            </a:r>
            <a:endParaRPr sz="3100" dirty="0"/>
          </a:p>
          <a:p>
            <a:pPr marL="228600" indent="-247650">
              <a:lnSpc>
                <a:spcPct val="90000"/>
              </a:lnSpc>
              <a:spcBef>
                <a:spcPts val="1000"/>
              </a:spcBef>
              <a:buClr>
                <a:srgbClr val="000000"/>
              </a:buClr>
              <a:buSzPts val="2300"/>
              <a:buFont typeface="Avenir Roman"/>
              <a:buChar char="•"/>
              <a:defRPr sz="2300">
                <a:latin typeface="Avenir"/>
                <a:ea typeface="Avenir"/>
                <a:cs typeface="Avenir"/>
                <a:sym typeface="Avenir Roman"/>
              </a:defRPr>
            </a:pPr>
            <a:r>
              <a:rPr dirty="0"/>
              <a:t>The use of this template is strongly recommended</a:t>
            </a: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Google Shape;54;p13"/>
          <p:cNvSpPr/>
          <p:nvPr/>
        </p:nvSpPr>
        <p:spPr>
          <a:xfrm>
            <a:off x="0" y="-2"/>
            <a:ext cx="12192000" cy="5889603"/>
          </a:xfrm>
          <a:prstGeom prst="rect">
            <a:avLst/>
          </a:prstGeom>
          <a:solidFill>
            <a:srgbClr val="FFFFFF"/>
          </a:solidFill>
          <a:ln w="12700">
            <a:miter lim="400000"/>
          </a:ln>
        </p:spPr>
        <p:txBody>
          <a:bodyPr lIns="0" tIns="0" rIns="0" bIns="0" anchor="ctr"/>
          <a:lstStyle/>
          <a:p>
            <a:endParaRPr sz="1867"/>
          </a:p>
        </p:txBody>
      </p:sp>
      <p:sp>
        <p:nvSpPr>
          <p:cNvPr id="110" name="Google Shape;55;p13"/>
          <p:cNvSpPr txBox="1"/>
          <p:nvPr/>
        </p:nvSpPr>
        <p:spPr>
          <a:xfrm>
            <a:off x="7878000" y="6092334"/>
            <a:ext cx="4314001" cy="615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1800">
                <a:latin typeface="Avenir Roman"/>
                <a:ea typeface="Avenir Roman"/>
                <a:cs typeface="Avenir Roman"/>
                <a:sym typeface="Avenir Roman"/>
              </a:defRPr>
            </a:lvl1pPr>
          </a:lstStyle>
          <a:p>
            <a:r>
              <a:rPr sz="2400"/>
              <a:t>Public Law Working Group</a:t>
            </a:r>
          </a:p>
        </p:txBody>
      </p:sp>
      <p:sp>
        <p:nvSpPr>
          <p:cNvPr id="111" name="Google Shape;56;p13"/>
          <p:cNvSpPr txBox="1"/>
          <p:nvPr/>
        </p:nvSpPr>
        <p:spPr>
          <a:xfrm>
            <a:off x="5900067" y="617666"/>
            <a:ext cx="5922000" cy="435012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algn="ctr"/>
            <a:endParaRPr sz="6667">
              <a:latin typeface="Avenir Roman"/>
              <a:ea typeface="Avenir Roman"/>
              <a:cs typeface="Avenir Roman"/>
              <a:sym typeface="Avenir Roman"/>
            </a:endParaRPr>
          </a:p>
          <a:p>
            <a:pPr algn="ctr"/>
            <a:r>
              <a:rPr sz="1867"/>
              <a:t> </a:t>
            </a:r>
            <a:r>
              <a:rPr sz="6667">
                <a:latin typeface="Avenir Roman"/>
                <a:ea typeface="Avenir Roman"/>
                <a:cs typeface="Avenir Roman"/>
                <a:sym typeface="Avenir Roman"/>
              </a:rPr>
              <a:t>Applications and Case Management </a:t>
            </a:r>
          </a:p>
        </p:txBody>
      </p:sp>
      <p:pic>
        <p:nvPicPr>
          <p:cNvPr id="112" name="Google Shape;57;p13" descr="Google Shape;57;p13"/>
          <p:cNvPicPr>
            <a:picLocks noChangeAspect="1"/>
          </p:cNvPicPr>
          <p:nvPr/>
        </p:nvPicPr>
        <p:blipFill>
          <a:blip r:embed="rId2"/>
          <a:stretch>
            <a:fillRect/>
          </a:stretch>
        </p:blipFill>
        <p:spPr>
          <a:xfrm>
            <a:off x="339001" y="1235201"/>
            <a:ext cx="5397767" cy="3733268"/>
          </a:xfrm>
          <a:prstGeom prst="rect">
            <a:avLst/>
          </a:prstGeom>
          <a:ln w="12700">
            <a:miter lim="400000"/>
          </a:ln>
        </p:spPr>
      </p:pic>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Google Shape;62;p14"/>
          <p:cNvSpPr/>
          <p:nvPr/>
        </p:nvSpPr>
        <p:spPr>
          <a:xfrm>
            <a:off x="0" y="-2"/>
            <a:ext cx="12192000" cy="5889603"/>
          </a:xfrm>
          <a:prstGeom prst="rect">
            <a:avLst/>
          </a:prstGeom>
          <a:solidFill>
            <a:srgbClr val="FFFFFF"/>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
        <p:nvSpPr>
          <p:cNvPr id="115" name="Google Shape;63;p14"/>
          <p:cNvSpPr txBox="1"/>
          <p:nvPr/>
        </p:nvSpPr>
        <p:spPr>
          <a:xfrm>
            <a:off x="7878000" y="6092334"/>
            <a:ext cx="4314001" cy="615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1800">
                <a:latin typeface="Avenir Roman"/>
                <a:ea typeface="Avenir Roman"/>
                <a:cs typeface="Avenir Roman"/>
                <a:sym typeface="Avenir Roman"/>
              </a:defRPr>
            </a:lvl1pPr>
          </a:lstStyle>
          <a:p>
            <a:r>
              <a:rPr sz="2400"/>
              <a:t>Public Law Working Group</a:t>
            </a:r>
          </a:p>
        </p:txBody>
      </p:sp>
      <p:sp>
        <p:nvSpPr>
          <p:cNvPr id="116" name="Google Shape;64;p14"/>
          <p:cNvSpPr txBox="1"/>
          <p:nvPr/>
        </p:nvSpPr>
        <p:spPr>
          <a:xfrm>
            <a:off x="-2" y="213800"/>
            <a:ext cx="9040803" cy="147728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lgn="ctr">
              <a:defRPr sz="6000">
                <a:latin typeface="Avenir Roman"/>
                <a:ea typeface="Avenir Roman"/>
                <a:cs typeface="Avenir Roman"/>
                <a:sym typeface="Avenir Roman"/>
              </a:defRPr>
            </a:lvl1pPr>
          </a:lstStyle>
          <a:p>
            <a:r>
              <a:rPr sz="8000"/>
              <a:t>What’s new?</a:t>
            </a:r>
          </a:p>
        </p:txBody>
      </p:sp>
      <p:sp>
        <p:nvSpPr>
          <p:cNvPr id="117" name="Google Shape;65;p14"/>
          <p:cNvSpPr txBox="1"/>
          <p:nvPr/>
        </p:nvSpPr>
        <p:spPr>
          <a:xfrm>
            <a:off x="579599" y="1952667"/>
            <a:ext cx="11032803" cy="451593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609585" indent="-491054">
              <a:lnSpc>
                <a:spcPct val="115000"/>
              </a:lnSpc>
              <a:buClr>
                <a:srgbClr val="222222"/>
              </a:buClr>
              <a:buSzPts val="2200"/>
              <a:buFont typeface="Avenir Roman"/>
              <a:buChar char="●"/>
              <a:defRPr sz="2200">
                <a:solidFill>
                  <a:srgbClr val="222222"/>
                </a:solidFill>
                <a:latin typeface="Avenir Roman"/>
                <a:ea typeface="Avenir Roman"/>
                <a:cs typeface="Avenir Roman"/>
                <a:sym typeface="Avenir Roman"/>
              </a:defRPr>
            </a:pPr>
            <a:r>
              <a:rPr sz="2933"/>
              <a:t>Advance notification to Cafcass of the issue of proceedings</a:t>
            </a:r>
          </a:p>
          <a:p>
            <a:pPr marL="609585" indent="-491054">
              <a:lnSpc>
                <a:spcPct val="115000"/>
              </a:lnSpc>
              <a:spcBef>
                <a:spcPts val="1333"/>
              </a:spcBef>
              <a:buClr>
                <a:srgbClr val="222222"/>
              </a:buClr>
              <a:buSzPts val="2200"/>
              <a:buFont typeface="Avenir Roman"/>
              <a:buChar char="●"/>
              <a:defRPr sz="2200">
                <a:solidFill>
                  <a:srgbClr val="222222"/>
                </a:solidFill>
                <a:latin typeface="Avenir Roman"/>
                <a:ea typeface="Avenir Roman"/>
                <a:cs typeface="Avenir Roman"/>
                <a:sym typeface="Avenir Roman"/>
              </a:defRPr>
            </a:pPr>
            <a:r>
              <a:rPr sz="2933"/>
              <a:t>New C110A – the online form (or use of the ‘urgent information sheet’ where the online form is not in operation)</a:t>
            </a:r>
          </a:p>
          <a:p>
            <a:pPr marL="609585" indent="-491054">
              <a:lnSpc>
                <a:spcPct val="115000"/>
              </a:lnSpc>
              <a:spcBef>
                <a:spcPts val="1333"/>
              </a:spcBef>
              <a:buClr>
                <a:srgbClr val="222222"/>
              </a:buClr>
              <a:buSzPts val="2200"/>
              <a:buFont typeface="Avenir Roman"/>
              <a:buChar char="●"/>
              <a:defRPr sz="2200">
                <a:solidFill>
                  <a:srgbClr val="222222"/>
                </a:solidFill>
                <a:latin typeface="Avenir Roman"/>
                <a:ea typeface="Avenir Roman"/>
                <a:cs typeface="Avenir Roman"/>
                <a:sym typeface="Avenir Roman"/>
              </a:defRPr>
            </a:pPr>
            <a:r>
              <a:rPr sz="2933"/>
              <a:t>Pleading the grounds – concise numbered paragraphs</a:t>
            </a:r>
          </a:p>
          <a:p>
            <a:pPr marL="609585" indent="-491054">
              <a:lnSpc>
                <a:spcPct val="115000"/>
              </a:lnSpc>
              <a:spcBef>
                <a:spcPts val="1333"/>
              </a:spcBef>
              <a:buClr>
                <a:srgbClr val="222222"/>
              </a:buClr>
              <a:buSzPts val="2200"/>
              <a:buFont typeface="Avenir Roman"/>
              <a:buChar char="●"/>
              <a:defRPr sz="2200">
                <a:solidFill>
                  <a:srgbClr val="222222"/>
                </a:solidFill>
                <a:latin typeface="Avenir Roman"/>
                <a:ea typeface="Avenir Roman"/>
                <a:cs typeface="Avenir Roman"/>
                <a:sym typeface="Avenir Roman"/>
              </a:defRPr>
            </a:pPr>
            <a:r>
              <a:rPr sz="2933"/>
              <a:t>The revised SWET and a new short-form SWET for urgent applications</a:t>
            </a:r>
          </a:p>
          <a:p>
            <a:pPr>
              <a:lnSpc>
                <a:spcPct val="115000"/>
              </a:lnSpc>
              <a:spcBef>
                <a:spcPts val="1333"/>
              </a:spcBef>
            </a:pPr>
            <a:endParaRPr sz="2933">
              <a:solidFill>
                <a:srgbClr val="222222"/>
              </a:solidFill>
              <a:latin typeface="Avenir Roman"/>
              <a:ea typeface="Avenir Roman"/>
              <a:cs typeface="Avenir Roman"/>
              <a:sym typeface="Avenir Roman"/>
            </a:endParaRPr>
          </a:p>
        </p:txBody>
      </p:sp>
      <p:sp>
        <p:nvSpPr>
          <p:cNvPr id="118" name="Google Shape;66;p14"/>
          <p:cNvSpPr/>
          <p:nvPr/>
        </p:nvSpPr>
        <p:spPr>
          <a:xfrm>
            <a:off x="-2" y="1561401"/>
            <a:ext cx="8490803" cy="130001"/>
          </a:xfrm>
          <a:prstGeom prst="rect">
            <a:avLst/>
          </a:prstGeom>
          <a:solidFill>
            <a:srgbClr val="D9EAD3"/>
          </a:solidFill>
          <a:ln w="12700">
            <a:miter lim="400000"/>
          </a:ln>
        </p:spPr>
        <p:txBody>
          <a:bodyPr lIns="0" tIns="0" rIns="0" bIns="0" anchor="ctr"/>
          <a:lstStyle/>
          <a:p>
            <a:endParaRPr sz="1867"/>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Google Shape;71;p15"/>
          <p:cNvSpPr/>
          <p:nvPr/>
        </p:nvSpPr>
        <p:spPr>
          <a:xfrm>
            <a:off x="0" y="-2"/>
            <a:ext cx="12192000" cy="5889603"/>
          </a:xfrm>
          <a:prstGeom prst="rect">
            <a:avLst/>
          </a:prstGeom>
          <a:solidFill>
            <a:srgbClr val="FFFFFF"/>
          </a:solidFill>
          <a:ln w="12700">
            <a:miter lim="400000"/>
          </a:ln>
        </p:spPr>
        <p:txBody>
          <a:bodyPr lIns="0" tIns="0" rIns="0" bIns="0" anchor="ctr"/>
          <a:lstStyle/>
          <a:p>
            <a:endParaRPr sz="1867"/>
          </a:p>
        </p:txBody>
      </p:sp>
      <p:sp>
        <p:nvSpPr>
          <p:cNvPr id="121" name="Google Shape;72;p15"/>
          <p:cNvSpPr txBox="1"/>
          <p:nvPr/>
        </p:nvSpPr>
        <p:spPr>
          <a:xfrm>
            <a:off x="7878000" y="6092334"/>
            <a:ext cx="4314001" cy="615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1800">
                <a:latin typeface="Avenir Roman"/>
                <a:ea typeface="Avenir Roman"/>
                <a:cs typeface="Avenir Roman"/>
                <a:sym typeface="Avenir Roman"/>
              </a:defRPr>
            </a:lvl1pPr>
          </a:lstStyle>
          <a:p>
            <a:r>
              <a:rPr sz="2400"/>
              <a:t>Public Law Working Group</a:t>
            </a:r>
          </a:p>
        </p:txBody>
      </p:sp>
      <p:sp>
        <p:nvSpPr>
          <p:cNvPr id="122" name="Google Shape;73;p15"/>
          <p:cNvSpPr txBox="1"/>
          <p:nvPr/>
        </p:nvSpPr>
        <p:spPr>
          <a:xfrm>
            <a:off x="-2" y="153667"/>
            <a:ext cx="9040803" cy="110795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algn="ctr">
              <a:defRPr sz="4200">
                <a:latin typeface="Avenir Roman"/>
                <a:ea typeface="Avenir Roman"/>
                <a:cs typeface="Avenir Roman"/>
                <a:sym typeface="Avenir Roman"/>
              </a:defRPr>
            </a:pPr>
            <a:r>
              <a:rPr sz="5600"/>
              <a:t>What’s new? </a:t>
            </a:r>
            <a:r>
              <a:rPr sz="4000"/>
              <a:t>cont. </a:t>
            </a:r>
          </a:p>
        </p:txBody>
      </p:sp>
      <p:sp>
        <p:nvSpPr>
          <p:cNvPr id="123" name="Google Shape;74;p15"/>
          <p:cNvSpPr txBox="1"/>
          <p:nvPr/>
        </p:nvSpPr>
        <p:spPr>
          <a:xfrm>
            <a:off x="579599" y="1351801"/>
            <a:ext cx="11032803" cy="586329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609585" indent="-474121">
              <a:lnSpc>
                <a:spcPct val="115000"/>
              </a:lnSpc>
              <a:buClr>
                <a:srgbClr val="222222"/>
              </a:buClr>
              <a:buSzPts val="2000"/>
              <a:buFont typeface="Avenir Roman"/>
              <a:buChar char="●"/>
              <a:defRPr sz="2000">
                <a:solidFill>
                  <a:srgbClr val="222222"/>
                </a:solidFill>
                <a:latin typeface="Avenir Roman"/>
                <a:ea typeface="Avenir Roman"/>
                <a:cs typeface="Avenir Roman"/>
                <a:sym typeface="Avenir Roman"/>
              </a:defRPr>
            </a:pPr>
            <a:r>
              <a:rPr sz="2667"/>
              <a:t>The child’s birth certificate/proof of birth as core documentation</a:t>
            </a:r>
          </a:p>
          <a:p>
            <a:pPr marL="609585" indent="-474121">
              <a:lnSpc>
                <a:spcPct val="115000"/>
              </a:lnSpc>
              <a:spcBef>
                <a:spcPts val="1333"/>
              </a:spcBef>
              <a:buClr>
                <a:srgbClr val="222222"/>
              </a:buClr>
              <a:buSzPts val="2000"/>
              <a:buFont typeface="Avenir Roman"/>
              <a:buChar char="●"/>
              <a:defRPr sz="2000">
                <a:solidFill>
                  <a:srgbClr val="222222"/>
                </a:solidFill>
                <a:latin typeface="Avenir Roman"/>
                <a:ea typeface="Avenir Roman"/>
                <a:cs typeface="Avenir Roman"/>
                <a:sym typeface="Avenir Roman"/>
              </a:defRPr>
            </a:pPr>
            <a:r>
              <a:rPr sz="2667"/>
              <a:t>Increased focus on the appropriate timing of urgent and non-urgent       hearings to maximise participation and optimise the effectiveness of the hearing</a:t>
            </a:r>
          </a:p>
          <a:p>
            <a:pPr marL="609585" indent="-474121">
              <a:lnSpc>
                <a:spcPct val="115000"/>
              </a:lnSpc>
              <a:spcBef>
                <a:spcPts val="1333"/>
              </a:spcBef>
              <a:buClr>
                <a:srgbClr val="222222"/>
              </a:buClr>
              <a:buSzPts val="2000"/>
              <a:buFont typeface="Avenir Roman"/>
              <a:buChar char="●"/>
              <a:defRPr sz="2000">
                <a:solidFill>
                  <a:srgbClr val="222222"/>
                </a:solidFill>
                <a:latin typeface="Avenir Roman"/>
                <a:ea typeface="Avenir Roman"/>
                <a:cs typeface="Avenir Roman"/>
                <a:sym typeface="Avenir Roman"/>
              </a:defRPr>
            </a:pPr>
            <a:r>
              <a:rPr sz="2667"/>
              <a:t>ICO checklist to assist good practice and appropriate early case management</a:t>
            </a:r>
          </a:p>
          <a:p>
            <a:pPr marL="609585" indent="-474121">
              <a:lnSpc>
                <a:spcPct val="115000"/>
              </a:lnSpc>
              <a:spcBef>
                <a:spcPts val="1333"/>
              </a:spcBef>
              <a:buClr>
                <a:srgbClr val="222222"/>
              </a:buClr>
              <a:buSzPts val="2000"/>
              <a:buFont typeface="Avenir Roman"/>
              <a:buChar char="●"/>
              <a:defRPr sz="2000">
                <a:solidFill>
                  <a:srgbClr val="222222"/>
                </a:solidFill>
                <a:latin typeface="Avenir Roman"/>
                <a:ea typeface="Avenir Roman"/>
                <a:cs typeface="Avenir Roman"/>
                <a:sym typeface="Avenir Roman"/>
              </a:defRPr>
            </a:pPr>
            <a:r>
              <a:rPr sz="2667"/>
              <a:t>Increased focus on effective Advocates' Meetings (a) with the use of template documents and (b) filing the minutes before the CMH</a:t>
            </a:r>
          </a:p>
          <a:p>
            <a:pPr indent="609585">
              <a:lnSpc>
                <a:spcPct val="115000"/>
              </a:lnSpc>
              <a:spcBef>
                <a:spcPts val="1333"/>
              </a:spcBef>
            </a:pPr>
            <a:endParaRPr sz="2933">
              <a:solidFill>
                <a:srgbClr val="222222"/>
              </a:solidFill>
              <a:latin typeface="Avenir Roman"/>
              <a:ea typeface="Avenir Roman"/>
              <a:cs typeface="Avenir Roman"/>
              <a:sym typeface="Avenir Roman"/>
            </a:endParaRPr>
          </a:p>
          <a:p>
            <a:pPr>
              <a:lnSpc>
                <a:spcPct val="115000"/>
              </a:lnSpc>
              <a:spcBef>
                <a:spcPts val="1333"/>
              </a:spcBef>
            </a:pPr>
            <a:endParaRPr sz="2933">
              <a:solidFill>
                <a:srgbClr val="222222"/>
              </a:solidFill>
              <a:latin typeface="Avenir Roman"/>
              <a:ea typeface="Avenir Roman"/>
              <a:cs typeface="Avenir Roman"/>
              <a:sym typeface="Avenir Roman"/>
            </a:endParaRPr>
          </a:p>
        </p:txBody>
      </p:sp>
      <p:sp>
        <p:nvSpPr>
          <p:cNvPr id="124" name="Google Shape;75;p15"/>
          <p:cNvSpPr/>
          <p:nvPr/>
        </p:nvSpPr>
        <p:spPr>
          <a:xfrm>
            <a:off x="-2" y="1132068"/>
            <a:ext cx="8490803" cy="130001"/>
          </a:xfrm>
          <a:prstGeom prst="rect">
            <a:avLst/>
          </a:prstGeom>
          <a:solidFill>
            <a:srgbClr val="D9EAD3"/>
          </a:solidFill>
          <a:ln w="12700">
            <a:miter lim="400000"/>
          </a:ln>
        </p:spPr>
        <p:txBody>
          <a:bodyPr lIns="0" tIns="0" rIns="0" bIns="0" anchor="ctr"/>
          <a:lstStyle/>
          <a:p>
            <a:endParaRPr sz="1867"/>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Google Shape;80;p16"/>
          <p:cNvSpPr/>
          <p:nvPr/>
        </p:nvSpPr>
        <p:spPr>
          <a:xfrm>
            <a:off x="0" y="-2"/>
            <a:ext cx="12192000" cy="5889603"/>
          </a:xfrm>
          <a:prstGeom prst="rect">
            <a:avLst/>
          </a:prstGeom>
          <a:solidFill>
            <a:srgbClr val="FFFFFF"/>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
        <p:nvSpPr>
          <p:cNvPr id="127" name="Google Shape;81;p16"/>
          <p:cNvSpPr txBox="1"/>
          <p:nvPr/>
        </p:nvSpPr>
        <p:spPr>
          <a:xfrm>
            <a:off x="7878000" y="6092334"/>
            <a:ext cx="4314001" cy="615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1800">
                <a:latin typeface="Avenir Roman"/>
                <a:ea typeface="Avenir Roman"/>
                <a:cs typeface="Avenir Roman"/>
                <a:sym typeface="Avenir Roman"/>
              </a:defRPr>
            </a:lvl1pPr>
          </a:lstStyle>
          <a:p>
            <a:r>
              <a:rPr sz="2400"/>
              <a:t>Public Law Working Group</a:t>
            </a:r>
          </a:p>
        </p:txBody>
      </p:sp>
      <p:sp>
        <p:nvSpPr>
          <p:cNvPr id="128" name="Google Shape;82;p16"/>
          <p:cNvSpPr txBox="1"/>
          <p:nvPr/>
        </p:nvSpPr>
        <p:spPr>
          <a:xfrm>
            <a:off x="1880432" y="1540133"/>
            <a:ext cx="9678803" cy="15342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marL="228600" algn="just">
              <a:lnSpc>
                <a:spcPct val="106999"/>
              </a:lnSpc>
              <a:defRPr sz="3000">
                <a:latin typeface="Avenir Roman"/>
                <a:ea typeface="Avenir Roman"/>
                <a:cs typeface="Avenir Roman"/>
                <a:sym typeface="Avenir Roman"/>
              </a:defRPr>
            </a:lvl1pPr>
          </a:lstStyle>
          <a:p>
            <a:r>
              <a:rPr sz="4000"/>
              <a:t>Advance notification of Cafcass of the issue of proceedings (F1, para 2)</a:t>
            </a:r>
          </a:p>
        </p:txBody>
      </p:sp>
      <p:sp>
        <p:nvSpPr>
          <p:cNvPr id="129" name="Google Shape;83;p16"/>
          <p:cNvSpPr txBox="1"/>
          <p:nvPr/>
        </p:nvSpPr>
        <p:spPr>
          <a:xfrm>
            <a:off x="553101" y="1078500"/>
            <a:ext cx="1576401" cy="147728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6000">
                <a:latin typeface="Avenir Roman"/>
                <a:ea typeface="Avenir Roman"/>
                <a:cs typeface="Avenir Roman"/>
                <a:sym typeface="Avenir Roman"/>
              </a:defRPr>
            </a:lvl1pPr>
          </a:lstStyle>
          <a:p>
            <a:r>
              <a:rPr sz="8000"/>
              <a:t>1.</a:t>
            </a:r>
          </a:p>
        </p:txBody>
      </p:sp>
      <p:sp>
        <p:nvSpPr>
          <p:cNvPr id="130" name="Google Shape;84;p16"/>
          <p:cNvSpPr txBox="1"/>
          <p:nvPr/>
        </p:nvSpPr>
        <p:spPr>
          <a:xfrm>
            <a:off x="2461400" y="3238084"/>
            <a:ext cx="8130001" cy="144823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marL="457200" indent="-406400" algn="just">
              <a:lnSpc>
                <a:spcPct val="106999"/>
              </a:lnSpc>
              <a:buClr>
                <a:srgbClr val="000000"/>
              </a:buClr>
              <a:buSzPts val="2800"/>
              <a:buFont typeface="Avenir Roman"/>
              <a:buChar char="●"/>
              <a:defRPr sz="2800">
                <a:latin typeface="Avenir Roman"/>
                <a:ea typeface="Avenir Roman"/>
                <a:cs typeface="Avenir Roman"/>
                <a:sym typeface="Avenir Roman"/>
              </a:defRPr>
            </a:lvl1pPr>
          </a:lstStyle>
          <a:p>
            <a:r>
              <a:rPr sz="3733"/>
              <a:t>At the time the decision is taken to issue</a:t>
            </a:r>
          </a:p>
        </p:txBody>
      </p:sp>
      <p:sp>
        <p:nvSpPr>
          <p:cNvPr id="131" name="Google Shape;85;p16"/>
          <p:cNvSpPr/>
          <p:nvPr/>
        </p:nvSpPr>
        <p:spPr>
          <a:xfrm>
            <a:off x="553101" y="2556101"/>
            <a:ext cx="1576401" cy="187201"/>
          </a:xfrm>
          <a:prstGeom prst="rect">
            <a:avLst/>
          </a:prstGeom>
          <a:solidFill>
            <a:srgbClr val="D9EAD3"/>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 name="Google Shape;90;p17"/>
          <p:cNvSpPr/>
          <p:nvPr/>
        </p:nvSpPr>
        <p:spPr>
          <a:xfrm>
            <a:off x="0" y="-2"/>
            <a:ext cx="12192000" cy="5889603"/>
          </a:xfrm>
          <a:prstGeom prst="rect">
            <a:avLst/>
          </a:prstGeom>
          <a:solidFill>
            <a:srgbClr val="FFFFFF"/>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
        <p:nvSpPr>
          <p:cNvPr id="134" name="Google Shape;91;p17"/>
          <p:cNvSpPr txBox="1"/>
          <p:nvPr/>
        </p:nvSpPr>
        <p:spPr>
          <a:xfrm>
            <a:off x="7878000" y="6092334"/>
            <a:ext cx="4314001" cy="615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1800">
                <a:latin typeface="Avenir Roman"/>
                <a:ea typeface="Avenir Roman"/>
                <a:cs typeface="Avenir Roman"/>
                <a:sym typeface="Avenir Roman"/>
              </a:defRPr>
            </a:lvl1pPr>
          </a:lstStyle>
          <a:p>
            <a:r>
              <a:rPr sz="2400"/>
              <a:t>Public Law Working Group</a:t>
            </a:r>
          </a:p>
        </p:txBody>
      </p:sp>
      <p:sp>
        <p:nvSpPr>
          <p:cNvPr id="135" name="Google Shape;92;p17"/>
          <p:cNvSpPr txBox="1"/>
          <p:nvPr/>
        </p:nvSpPr>
        <p:spPr>
          <a:xfrm>
            <a:off x="1880399" y="713167"/>
            <a:ext cx="9678803" cy="8755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marL="228600" algn="just">
              <a:lnSpc>
                <a:spcPct val="106999"/>
              </a:lnSpc>
              <a:defRPr sz="3000">
                <a:latin typeface="Avenir Roman"/>
                <a:ea typeface="Avenir Roman"/>
                <a:cs typeface="Avenir Roman"/>
                <a:sym typeface="Avenir Roman"/>
              </a:defRPr>
            </a:lvl1pPr>
          </a:lstStyle>
          <a:p>
            <a:r>
              <a:rPr sz="4000"/>
              <a:t>The application form (F1, para 1)</a:t>
            </a:r>
          </a:p>
        </p:txBody>
      </p:sp>
      <p:sp>
        <p:nvSpPr>
          <p:cNvPr id="136" name="Google Shape;93;p17"/>
          <p:cNvSpPr txBox="1"/>
          <p:nvPr/>
        </p:nvSpPr>
        <p:spPr>
          <a:xfrm>
            <a:off x="663732" y="359532"/>
            <a:ext cx="1576403" cy="147728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6000">
                <a:latin typeface="Avenir Roman"/>
                <a:ea typeface="Avenir Roman"/>
                <a:cs typeface="Avenir Roman"/>
                <a:sym typeface="Avenir Roman"/>
              </a:defRPr>
            </a:lvl1pPr>
          </a:lstStyle>
          <a:p>
            <a:r>
              <a:rPr sz="8000"/>
              <a:t>2.</a:t>
            </a:r>
          </a:p>
        </p:txBody>
      </p:sp>
      <p:sp>
        <p:nvSpPr>
          <p:cNvPr id="137" name="Google Shape;94;p17"/>
          <p:cNvSpPr txBox="1"/>
          <p:nvPr/>
        </p:nvSpPr>
        <p:spPr>
          <a:xfrm>
            <a:off x="1367234" y="2017134"/>
            <a:ext cx="9998399" cy="242248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609585" indent="-474121" algn="just">
              <a:lnSpc>
                <a:spcPct val="106999"/>
              </a:lnSpc>
              <a:buClr>
                <a:srgbClr val="000000"/>
              </a:buClr>
              <a:buSzPts val="2000"/>
              <a:buFont typeface="Avenir Roman"/>
              <a:buChar char="●"/>
              <a:defRPr sz="2000">
                <a:latin typeface="Avenir Roman"/>
                <a:ea typeface="Avenir Roman"/>
                <a:cs typeface="Avenir Roman"/>
                <a:sym typeface="Avenir Roman"/>
              </a:defRPr>
            </a:pPr>
            <a:r>
              <a:rPr sz="2667"/>
              <a:t>Completion of the revised/online C110A (the Public Law Platform)</a:t>
            </a:r>
          </a:p>
          <a:p>
            <a:pPr marL="609585" indent="-474121" algn="just">
              <a:lnSpc>
                <a:spcPct val="106999"/>
              </a:lnSpc>
              <a:buClr>
                <a:srgbClr val="000000"/>
              </a:buClr>
              <a:buSzPts val="2000"/>
              <a:buFont typeface="Avenir Roman"/>
              <a:buChar char="●"/>
              <a:defRPr sz="2000">
                <a:latin typeface="Avenir Roman"/>
                <a:ea typeface="Avenir Roman"/>
                <a:cs typeface="Avenir Roman"/>
                <a:sym typeface="Avenir Roman"/>
              </a:defRPr>
            </a:pPr>
            <a:r>
              <a:rPr sz="2667"/>
              <a:t>Highlighting the changes</a:t>
            </a:r>
          </a:p>
          <a:p>
            <a:pPr marL="609585" indent="-474121" algn="just">
              <a:lnSpc>
                <a:spcPct val="106999"/>
              </a:lnSpc>
              <a:buClr>
                <a:srgbClr val="000000"/>
              </a:buClr>
              <a:buSzPts val="2000"/>
              <a:buFont typeface="Avenir Roman"/>
              <a:buChar char="●"/>
              <a:defRPr sz="2000">
                <a:latin typeface="Avenir Roman"/>
                <a:ea typeface="Avenir Roman"/>
                <a:cs typeface="Avenir Roman"/>
                <a:sym typeface="Avenir Roman"/>
              </a:defRPr>
            </a:pPr>
            <a:r>
              <a:rPr sz="2667"/>
              <a:t>Completion of the existing C110A (if still in use) and the ‘urgent application information sheet’ in appropriate cases (F3)</a:t>
            </a:r>
          </a:p>
          <a:p>
            <a:pPr marL="609585" indent="-474121" algn="just">
              <a:lnSpc>
                <a:spcPct val="106999"/>
              </a:lnSpc>
              <a:buClr>
                <a:srgbClr val="000000"/>
              </a:buClr>
              <a:buSzPts val="2000"/>
              <a:buFont typeface="Avenir Roman"/>
              <a:buChar char="●"/>
              <a:defRPr sz="2000">
                <a:latin typeface="Avenir Roman"/>
                <a:ea typeface="Avenir Roman"/>
                <a:cs typeface="Avenir Roman"/>
                <a:sym typeface="Avenir Roman"/>
              </a:defRPr>
            </a:pPr>
            <a:r>
              <a:rPr sz="2667"/>
              <a:t>Urgent applications – crucial information for the court</a:t>
            </a:r>
          </a:p>
        </p:txBody>
      </p:sp>
      <p:sp>
        <p:nvSpPr>
          <p:cNvPr id="138" name="Google Shape;95;p17"/>
          <p:cNvSpPr/>
          <p:nvPr/>
        </p:nvSpPr>
        <p:spPr>
          <a:xfrm>
            <a:off x="663732" y="1649933"/>
            <a:ext cx="1576403" cy="187201"/>
          </a:xfrm>
          <a:prstGeom prst="rect">
            <a:avLst/>
          </a:prstGeom>
          <a:solidFill>
            <a:srgbClr val="D9EAD3"/>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Google Shape;100;p18"/>
          <p:cNvSpPr/>
          <p:nvPr/>
        </p:nvSpPr>
        <p:spPr>
          <a:xfrm>
            <a:off x="0" y="-2"/>
            <a:ext cx="12192000" cy="5889603"/>
          </a:xfrm>
          <a:prstGeom prst="rect">
            <a:avLst/>
          </a:prstGeom>
          <a:solidFill>
            <a:srgbClr val="FFFFFF"/>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
        <p:nvSpPr>
          <p:cNvPr id="141" name="Google Shape;101;p18"/>
          <p:cNvSpPr txBox="1"/>
          <p:nvPr/>
        </p:nvSpPr>
        <p:spPr>
          <a:xfrm>
            <a:off x="7878000" y="6092334"/>
            <a:ext cx="4314001" cy="615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1800">
                <a:latin typeface="Avenir Roman"/>
                <a:ea typeface="Avenir Roman"/>
                <a:cs typeface="Avenir Roman"/>
                <a:sym typeface="Avenir Roman"/>
              </a:defRPr>
            </a:lvl1pPr>
          </a:lstStyle>
          <a:p>
            <a:r>
              <a:rPr sz="2400"/>
              <a:t>Public Law Working Group</a:t>
            </a:r>
          </a:p>
        </p:txBody>
      </p:sp>
      <p:sp>
        <p:nvSpPr>
          <p:cNvPr id="142" name="Google Shape;102;p18"/>
          <p:cNvSpPr txBox="1"/>
          <p:nvPr/>
        </p:nvSpPr>
        <p:spPr>
          <a:xfrm>
            <a:off x="2137033" y="793499"/>
            <a:ext cx="9485200" cy="21928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304792" algn="just">
              <a:lnSpc>
                <a:spcPct val="106999"/>
              </a:lnSpc>
              <a:defRPr sz="3000">
                <a:latin typeface="Avenir Roman"/>
                <a:ea typeface="Avenir Roman"/>
                <a:cs typeface="Avenir Roman"/>
                <a:sym typeface="Avenir Roman"/>
              </a:defRPr>
            </a:pPr>
            <a:r>
              <a:rPr sz="4000"/>
              <a:t>The grounds for the application </a:t>
            </a:r>
          </a:p>
          <a:p>
            <a:pPr marL="304792" algn="just">
              <a:lnSpc>
                <a:spcPct val="106999"/>
              </a:lnSpc>
              <a:defRPr sz="3000">
                <a:latin typeface="Avenir Roman"/>
                <a:ea typeface="Avenir Roman"/>
                <a:cs typeface="Avenir Roman"/>
                <a:sym typeface="Avenir Roman"/>
              </a:defRPr>
            </a:pPr>
            <a:r>
              <a:rPr sz="4000"/>
              <a:t>(F1, para 1(i))</a:t>
            </a:r>
          </a:p>
          <a:p>
            <a:pPr marL="304792" algn="just">
              <a:lnSpc>
                <a:spcPct val="106999"/>
              </a:lnSpc>
            </a:pPr>
            <a:endParaRPr sz="4000">
              <a:latin typeface="Avenir Roman"/>
              <a:ea typeface="Avenir Roman"/>
              <a:cs typeface="Avenir Roman"/>
              <a:sym typeface="Avenir Roman"/>
            </a:endParaRPr>
          </a:p>
        </p:txBody>
      </p:sp>
      <p:sp>
        <p:nvSpPr>
          <p:cNvPr id="143" name="Google Shape;103;p18"/>
          <p:cNvSpPr txBox="1"/>
          <p:nvPr/>
        </p:nvSpPr>
        <p:spPr>
          <a:xfrm>
            <a:off x="663732" y="359532"/>
            <a:ext cx="1576403" cy="147728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6000">
                <a:latin typeface="Avenir Roman"/>
                <a:ea typeface="Avenir Roman"/>
                <a:cs typeface="Avenir Roman"/>
                <a:sym typeface="Avenir Roman"/>
              </a:defRPr>
            </a:lvl1pPr>
          </a:lstStyle>
          <a:p>
            <a:r>
              <a:rPr sz="8000"/>
              <a:t>3.</a:t>
            </a:r>
          </a:p>
        </p:txBody>
      </p:sp>
      <p:sp>
        <p:nvSpPr>
          <p:cNvPr id="144" name="Google Shape;104;p18"/>
          <p:cNvSpPr txBox="1"/>
          <p:nvPr/>
        </p:nvSpPr>
        <p:spPr>
          <a:xfrm>
            <a:off x="2137033" y="2542533"/>
            <a:ext cx="9485200" cy="312446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609585" indent="-541853" algn="just">
              <a:lnSpc>
                <a:spcPct val="106999"/>
              </a:lnSpc>
              <a:buClr>
                <a:srgbClr val="000000"/>
              </a:buClr>
              <a:buSzPts val="2800"/>
              <a:buFont typeface="Avenir Roman"/>
              <a:buChar char="●"/>
              <a:defRPr sz="2800">
                <a:latin typeface="Avenir Roman"/>
                <a:ea typeface="Avenir Roman"/>
                <a:cs typeface="Avenir Roman"/>
                <a:sym typeface="Avenir Roman"/>
              </a:defRPr>
            </a:pPr>
            <a:r>
              <a:rPr sz="3733"/>
              <a:t>Numbered paragraphs</a:t>
            </a:r>
          </a:p>
          <a:p>
            <a:pPr marL="609585" indent="-541853" algn="just">
              <a:lnSpc>
                <a:spcPct val="106999"/>
              </a:lnSpc>
              <a:buClr>
                <a:srgbClr val="000000"/>
              </a:buClr>
              <a:buSzPts val="2800"/>
              <a:buFont typeface="Avenir Roman"/>
              <a:buChar char="●"/>
              <a:defRPr sz="2800">
                <a:latin typeface="Avenir Roman"/>
                <a:ea typeface="Avenir Roman"/>
                <a:cs typeface="Avenir Roman"/>
                <a:sym typeface="Avenir Roman"/>
              </a:defRPr>
            </a:pPr>
            <a:r>
              <a:rPr sz="3733"/>
              <a:t>Focused and concise</a:t>
            </a:r>
          </a:p>
          <a:p>
            <a:pPr marL="609585" indent="-541853" algn="just">
              <a:lnSpc>
                <a:spcPct val="106999"/>
              </a:lnSpc>
              <a:buClr>
                <a:srgbClr val="000000"/>
              </a:buClr>
              <a:buSzPts val="2800"/>
              <a:buFont typeface="Avenir Roman"/>
              <a:buChar char="●"/>
              <a:defRPr sz="2800">
                <a:latin typeface="Avenir Roman"/>
                <a:ea typeface="Avenir Roman"/>
                <a:cs typeface="Avenir Roman"/>
                <a:sym typeface="Avenir Roman"/>
              </a:defRPr>
            </a:pPr>
            <a:r>
              <a:rPr sz="3733"/>
              <a:t>Threshold findings/other grounds relied upon</a:t>
            </a:r>
          </a:p>
          <a:p>
            <a:pPr algn="just">
              <a:lnSpc>
                <a:spcPct val="106999"/>
              </a:lnSpc>
            </a:pPr>
            <a:endParaRPr sz="2667">
              <a:latin typeface="Avenir Roman"/>
              <a:ea typeface="Avenir Roman"/>
              <a:cs typeface="Avenir Roman"/>
              <a:sym typeface="Avenir Roman"/>
            </a:endParaRPr>
          </a:p>
        </p:txBody>
      </p:sp>
      <p:sp>
        <p:nvSpPr>
          <p:cNvPr id="145" name="Google Shape;105;p18"/>
          <p:cNvSpPr/>
          <p:nvPr/>
        </p:nvSpPr>
        <p:spPr>
          <a:xfrm>
            <a:off x="663732" y="1649933"/>
            <a:ext cx="1576403" cy="187201"/>
          </a:xfrm>
          <a:prstGeom prst="rect">
            <a:avLst/>
          </a:prstGeom>
          <a:solidFill>
            <a:srgbClr val="D9EAD3"/>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Tree>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Google Shape;110;p19"/>
          <p:cNvSpPr/>
          <p:nvPr/>
        </p:nvSpPr>
        <p:spPr>
          <a:xfrm>
            <a:off x="0" y="-2"/>
            <a:ext cx="12192000" cy="5889603"/>
          </a:xfrm>
          <a:prstGeom prst="rect">
            <a:avLst/>
          </a:prstGeom>
          <a:solidFill>
            <a:srgbClr val="FFFFFF"/>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
        <p:nvSpPr>
          <p:cNvPr id="148" name="Google Shape;111;p19"/>
          <p:cNvSpPr txBox="1"/>
          <p:nvPr/>
        </p:nvSpPr>
        <p:spPr>
          <a:xfrm>
            <a:off x="7878000" y="6092334"/>
            <a:ext cx="4314001" cy="615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1800">
                <a:latin typeface="Avenir Roman"/>
                <a:ea typeface="Avenir Roman"/>
                <a:cs typeface="Avenir Roman"/>
                <a:sym typeface="Avenir Roman"/>
              </a:defRPr>
            </a:lvl1pPr>
          </a:lstStyle>
          <a:p>
            <a:r>
              <a:rPr sz="2400"/>
              <a:t>Public Law Working Group</a:t>
            </a:r>
          </a:p>
        </p:txBody>
      </p:sp>
      <p:sp>
        <p:nvSpPr>
          <p:cNvPr id="149" name="Google Shape;112;p19"/>
          <p:cNvSpPr txBox="1"/>
          <p:nvPr/>
        </p:nvSpPr>
        <p:spPr>
          <a:xfrm>
            <a:off x="2137034" y="793499"/>
            <a:ext cx="8177601" cy="299257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indent="304792" algn="just">
              <a:lnSpc>
                <a:spcPct val="106999"/>
              </a:lnSpc>
              <a:defRPr sz="3000">
                <a:latin typeface="Avenir Roman"/>
                <a:ea typeface="Avenir Roman"/>
                <a:cs typeface="Avenir Roman"/>
                <a:sym typeface="Avenir Roman"/>
              </a:defRPr>
            </a:pPr>
            <a:r>
              <a:rPr sz="4000"/>
              <a:t>The statement in support of the application</a:t>
            </a:r>
          </a:p>
          <a:p>
            <a:pPr marL="304792" algn="just">
              <a:lnSpc>
                <a:spcPct val="106999"/>
              </a:lnSpc>
              <a:spcBef>
                <a:spcPts val="1067"/>
              </a:spcBef>
            </a:pPr>
            <a:endParaRPr sz="4000">
              <a:latin typeface="Avenir Roman"/>
              <a:ea typeface="Avenir Roman"/>
              <a:cs typeface="Avenir Roman"/>
              <a:sym typeface="Avenir Roman"/>
            </a:endParaRPr>
          </a:p>
          <a:p>
            <a:pPr marL="304792" algn="just">
              <a:lnSpc>
                <a:spcPct val="106999"/>
              </a:lnSpc>
            </a:pPr>
            <a:endParaRPr sz="4000">
              <a:latin typeface="Avenir Roman"/>
              <a:ea typeface="Avenir Roman"/>
              <a:cs typeface="Avenir Roman"/>
              <a:sym typeface="Avenir Roman"/>
            </a:endParaRPr>
          </a:p>
        </p:txBody>
      </p:sp>
      <p:sp>
        <p:nvSpPr>
          <p:cNvPr id="150" name="Google Shape;113;p19"/>
          <p:cNvSpPr txBox="1"/>
          <p:nvPr/>
        </p:nvSpPr>
        <p:spPr>
          <a:xfrm>
            <a:off x="560634" y="525434"/>
            <a:ext cx="1576401" cy="147728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6000">
                <a:latin typeface="Avenir Roman"/>
                <a:ea typeface="Avenir Roman"/>
                <a:cs typeface="Avenir Roman"/>
                <a:sym typeface="Avenir Roman"/>
              </a:defRPr>
            </a:lvl1pPr>
          </a:lstStyle>
          <a:p>
            <a:r>
              <a:rPr sz="8000"/>
              <a:t>4.</a:t>
            </a:r>
          </a:p>
        </p:txBody>
      </p:sp>
      <p:sp>
        <p:nvSpPr>
          <p:cNvPr id="151" name="Google Shape;114;p19"/>
          <p:cNvSpPr txBox="1"/>
          <p:nvPr/>
        </p:nvSpPr>
        <p:spPr>
          <a:xfrm>
            <a:off x="1023165" y="2542533"/>
            <a:ext cx="10812403" cy="378714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609585" indent="-524920" algn="just">
              <a:lnSpc>
                <a:spcPct val="106999"/>
              </a:lnSpc>
              <a:buClr>
                <a:srgbClr val="000000"/>
              </a:buClr>
              <a:buSzPts val="2600"/>
              <a:buFont typeface="Avenir Roman"/>
              <a:buChar char="●"/>
              <a:defRPr sz="2600">
                <a:latin typeface="Avenir Roman"/>
                <a:ea typeface="Avenir Roman"/>
                <a:cs typeface="Avenir Roman"/>
                <a:sym typeface="Avenir Roman"/>
              </a:defRPr>
            </a:pPr>
            <a:r>
              <a:rPr sz="3467"/>
              <a:t>The revised SWET –</a:t>
            </a:r>
          </a:p>
          <a:p>
            <a:pPr indent="609585" algn="just">
              <a:lnSpc>
                <a:spcPct val="106999"/>
              </a:lnSpc>
              <a:defRPr sz="2600">
                <a:latin typeface="Avenir Roman"/>
                <a:ea typeface="Avenir Roman"/>
                <a:cs typeface="Avenir Roman"/>
                <a:sym typeface="Avenir Roman"/>
              </a:defRPr>
            </a:pPr>
            <a:r>
              <a:rPr sz="3467"/>
              <a:t>o   The new form</a:t>
            </a:r>
          </a:p>
          <a:p>
            <a:pPr marL="609585" indent="-524920" algn="just">
              <a:lnSpc>
                <a:spcPct val="106999"/>
              </a:lnSpc>
              <a:buClr>
                <a:srgbClr val="000000"/>
              </a:buClr>
              <a:buSzPts val="2600"/>
              <a:buFont typeface="Avenir Roman"/>
              <a:buChar char="●"/>
              <a:defRPr sz="2600">
                <a:latin typeface="Avenir Roman"/>
                <a:ea typeface="Avenir Roman"/>
                <a:cs typeface="Avenir Roman"/>
                <a:sym typeface="Avenir Roman"/>
              </a:defRPr>
            </a:pPr>
            <a:r>
              <a:rPr sz="3467"/>
              <a:t>The short form SWET for urgent applications</a:t>
            </a:r>
          </a:p>
          <a:p>
            <a:pPr indent="609585" algn="just">
              <a:lnSpc>
                <a:spcPct val="106999"/>
              </a:lnSpc>
              <a:defRPr sz="2600">
                <a:latin typeface="Avenir Roman"/>
                <a:ea typeface="Avenir Roman"/>
                <a:cs typeface="Avenir Roman"/>
                <a:sym typeface="Avenir Roman"/>
              </a:defRPr>
            </a:pPr>
            <a:r>
              <a:rPr sz="3467"/>
              <a:t>o    The relevant information for urgent hearings</a:t>
            </a:r>
          </a:p>
          <a:p>
            <a:pPr marL="609585" indent="-524920" algn="just">
              <a:lnSpc>
                <a:spcPct val="106999"/>
              </a:lnSpc>
              <a:buClr>
                <a:srgbClr val="000000"/>
              </a:buClr>
              <a:buSzPts val="2600"/>
              <a:buFont typeface="Avenir Roman"/>
              <a:buChar char="●"/>
              <a:defRPr sz="2600">
                <a:latin typeface="Avenir Roman"/>
                <a:ea typeface="Avenir Roman"/>
                <a:cs typeface="Avenir Roman"/>
                <a:sym typeface="Avenir Roman"/>
              </a:defRPr>
            </a:pPr>
            <a:r>
              <a:rPr sz="3467"/>
              <a:t>What makes a good statement?</a:t>
            </a:r>
          </a:p>
          <a:p>
            <a:pPr algn="just">
              <a:lnSpc>
                <a:spcPct val="106999"/>
              </a:lnSpc>
              <a:spcBef>
                <a:spcPts val="1067"/>
              </a:spcBef>
            </a:pPr>
            <a:endParaRPr sz="3467">
              <a:latin typeface="Avenir Roman"/>
              <a:ea typeface="Avenir Roman"/>
              <a:cs typeface="Avenir Roman"/>
              <a:sym typeface="Avenir Roman"/>
            </a:endParaRPr>
          </a:p>
        </p:txBody>
      </p:sp>
      <p:sp>
        <p:nvSpPr>
          <p:cNvPr id="152" name="Google Shape;115;p19"/>
          <p:cNvSpPr/>
          <p:nvPr/>
        </p:nvSpPr>
        <p:spPr>
          <a:xfrm>
            <a:off x="560634" y="1815834"/>
            <a:ext cx="1576401" cy="187201"/>
          </a:xfrm>
          <a:prstGeom prst="rect">
            <a:avLst/>
          </a:prstGeom>
          <a:solidFill>
            <a:srgbClr val="D9EAD3"/>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D9EAD3"/>
        </a:solidFill>
        <a:effectLst/>
      </p:bgPr>
    </p:bg>
    <p:spTree>
      <p:nvGrpSpPr>
        <p:cNvPr id="1" name=""/>
        <p:cNvGrpSpPr/>
        <p:nvPr/>
      </p:nvGrpSpPr>
      <p:grpSpPr>
        <a:xfrm>
          <a:off x="0" y="0"/>
          <a:ext cx="0" cy="0"/>
          <a:chOff x="0" y="0"/>
          <a:chExt cx="0" cy="0"/>
        </a:xfrm>
      </p:grpSpPr>
      <p:sp>
        <p:nvSpPr>
          <p:cNvPr id="330" name="Google Shape;232;gcc97d97200_0_406"/>
          <p:cNvSpPr/>
          <p:nvPr/>
        </p:nvSpPr>
        <p:spPr>
          <a:xfrm>
            <a:off x="0" y="-1"/>
            <a:ext cx="12192000" cy="6092402"/>
          </a:xfrm>
          <a:prstGeom prst="rect">
            <a:avLst/>
          </a:prstGeom>
          <a:solidFill>
            <a:srgbClr val="FFFFFF"/>
          </a:solidFill>
          <a:ln w="12700">
            <a:miter lim="400000"/>
          </a:ln>
        </p:spPr>
        <p:txBody>
          <a:bodyPr lIns="0" tIns="0" rIns="0" bIns="0" anchor="ctr"/>
          <a:lstStyle/>
          <a:p>
            <a:pPr>
              <a:defRPr sz="1900"/>
            </a:pPr>
            <a:endParaRPr/>
          </a:p>
        </p:txBody>
      </p:sp>
      <p:sp>
        <p:nvSpPr>
          <p:cNvPr id="331" name="Google Shape;233;gcc97d97200_0_406"/>
          <p:cNvSpPr txBox="1"/>
          <p:nvPr/>
        </p:nvSpPr>
        <p:spPr>
          <a:xfrm>
            <a:off x="7877999" y="6092333"/>
            <a:ext cx="4314001" cy="662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2400">
                <a:latin typeface="Avenir Roman"/>
                <a:ea typeface="Avenir Roman"/>
                <a:cs typeface="Avenir Roman"/>
                <a:sym typeface="Avenir Roman"/>
              </a:defRPr>
            </a:lvl1pPr>
          </a:lstStyle>
          <a:p>
            <a:r>
              <a:t>Public Law Working Group</a:t>
            </a:r>
          </a:p>
        </p:txBody>
      </p:sp>
      <p:sp>
        <p:nvSpPr>
          <p:cNvPr id="332" name="Google Shape;235;gcc97d97200_0_406"/>
          <p:cNvSpPr/>
          <p:nvPr/>
        </p:nvSpPr>
        <p:spPr>
          <a:xfrm>
            <a:off x="0" y="1135799"/>
            <a:ext cx="6923400" cy="129901"/>
          </a:xfrm>
          <a:prstGeom prst="rect">
            <a:avLst/>
          </a:prstGeom>
          <a:solidFill>
            <a:srgbClr val="D9EAD3"/>
          </a:solidFill>
          <a:ln w="12700">
            <a:miter lim="400000"/>
          </a:ln>
        </p:spPr>
        <p:txBody>
          <a:bodyPr lIns="0" tIns="0" rIns="0" bIns="0" anchor="ctr"/>
          <a:lstStyle/>
          <a:p>
            <a:endParaRPr/>
          </a:p>
        </p:txBody>
      </p:sp>
      <p:sp>
        <p:nvSpPr>
          <p:cNvPr id="333" name="Google Shape;236;gcc97d97200_0_406"/>
          <p:cNvSpPr txBox="1">
            <a:spLocks noGrp="1"/>
          </p:cNvSpPr>
          <p:nvPr>
            <p:ph type="body" idx="1"/>
          </p:nvPr>
        </p:nvSpPr>
        <p:spPr>
          <a:xfrm>
            <a:off x="310800" y="1351800"/>
            <a:ext cx="11570400" cy="5161501"/>
          </a:xfrm>
          <a:prstGeom prst="rect">
            <a:avLst/>
          </a:prstGeom>
        </p:spPr>
        <p:txBody>
          <a:bodyPr lIns="45699" tIns="45699" rIns="45699" bIns="45699"/>
          <a:lstStyle/>
          <a:p>
            <a:pPr marL="221742" indent="-226669" algn="l" defTabSz="886968">
              <a:lnSpc>
                <a:spcPct val="70000"/>
              </a:lnSpc>
              <a:buClr>
                <a:srgbClr val="000000"/>
              </a:buClr>
              <a:buSzPts val="2200"/>
              <a:buFont typeface="Arial"/>
              <a:buChar char="●"/>
              <a:defRPr sz="2231">
                <a:solidFill>
                  <a:srgbClr val="000000"/>
                </a:solidFill>
                <a:latin typeface="Avenir Roman"/>
                <a:ea typeface="Avenir Roman"/>
                <a:cs typeface="Avenir Roman"/>
                <a:sym typeface="Avenir Roman"/>
              </a:defRPr>
            </a:pPr>
            <a:r>
              <a:t>First and foremost, the child’s welfare is paramount.</a:t>
            </a:r>
          </a:p>
          <a:p>
            <a:pPr marL="221742" indent="-226669" algn="l" defTabSz="886968">
              <a:lnSpc>
                <a:spcPct val="70000"/>
              </a:lnSpc>
              <a:spcBef>
                <a:spcPts val="900"/>
              </a:spcBef>
              <a:buClr>
                <a:srgbClr val="000000"/>
              </a:buClr>
              <a:buSzPts val="2200"/>
              <a:buFont typeface="Arial"/>
              <a:buChar char="●"/>
              <a:defRPr sz="2231">
                <a:solidFill>
                  <a:srgbClr val="000000"/>
                </a:solidFill>
                <a:latin typeface="Avenir Roman"/>
                <a:ea typeface="Avenir Roman"/>
                <a:cs typeface="Avenir Roman"/>
                <a:sym typeface="Avenir Roman"/>
              </a:defRPr>
            </a:pPr>
            <a:r>
              <a:t>The child’s views must be heard.</a:t>
            </a:r>
          </a:p>
          <a:p>
            <a:pPr marL="221742" indent="-226669" algn="l" defTabSz="886968">
              <a:lnSpc>
                <a:spcPct val="70000"/>
              </a:lnSpc>
              <a:spcBef>
                <a:spcPts val="900"/>
              </a:spcBef>
              <a:buClr>
                <a:srgbClr val="000000"/>
              </a:buClr>
              <a:buSzPts val="2200"/>
              <a:buFont typeface="Arial"/>
              <a:buChar char="●"/>
              <a:defRPr sz="2231">
                <a:solidFill>
                  <a:srgbClr val="000000"/>
                </a:solidFill>
                <a:latin typeface="Avenir Roman"/>
                <a:ea typeface="Avenir Roman"/>
                <a:cs typeface="Avenir Roman"/>
                <a:sym typeface="Avenir Roman"/>
              </a:defRPr>
            </a:pPr>
            <a:r>
              <a:t>Managing and mitigating risks whilst working with the child and their family is key.</a:t>
            </a:r>
          </a:p>
          <a:p>
            <a:pPr marL="221742" indent="-226669" algn="l" defTabSz="886968">
              <a:lnSpc>
                <a:spcPct val="70000"/>
              </a:lnSpc>
              <a:spcBef>
                <a:spcPts val="900"/>
              </a:spcBef>
              <a:buClr>
                <a:srgbClr val="000000"/>
              </a:buClr>
              <a:buSzPts val="2200"/>
              <a:buFont typeface="Arial"/>
              <a:buChar char="●"/>
              <a:defRPr sz="2231">
                <a:solidFill>
                  <a:srgbClr val="000000"/>
                </a:solidFill>
                <a:latin typeface="Avenir Roman"/>
                <a:ea typeface="Avenir Roman"/>
                <a:cs typeface="Avenir Roman"/>
                <a:sym typeface="Avenir Roman"/>
              </a:defRPr>
            </a:pPr>
            <a:r>
              <a:t>Work with the child and their family requires a collaborative approach to co-producing plans and to positively support change.</a:t>
            </a:r>
          </a:p>
          <a:p>
            <a:pPr marL="221742" indent="-226669" algn="l" defTabSz="886968">
              <a:lnSpc>
                <a:spcPct val="70000"/>
              </a:lnSpc>
              <a:spcBef>
                <a:spcPts val="900"/>
              </a:spcBef>
              <a:buClr>
                <a:srgbClr val="000000"/>
              </a:buClr>
              <a:buSzPts val="2200"/>
              <a:buFont typeface="Arial"/>
              <a:buChar char="●"/>
              <a:defRPr sz="2231">
                <a:solidFill>
                  <a:srgbClr val="000000"/>
                </a:solidFill>
                <a:latin typeface="Avenir Roman"/>
                <a:ea typeface="Avenir Roman"/>
                <a:cs typeface="Avenir Roman"/>
                <a:sym typeface="Avenir Roman"/>
              </a:defRPr>
            </a:pPr>
            <a:r>
              <a:t>A partnership approach employing the existing skills, knowledge and resources of all partners and agencies involved with the family is vital. </a:t>
            </a:r>
          </a:p>
          <a:p>
            <a:pPr marL="221742" indent="-226669" algn="l" defTabSz="886968">
              <a:lnSpc>
                <a:spcPct val="70000"/>
              </a:lnSpc>
              <a:spcBef>
                <a:spcPts val="900"/>
              </a:spcBef>
              <a:buClr>
                <a:srgbClr val="000000"/>
              </a:buClr>
              <a:buSzPts val="2200"/>
              <a:buFont typeface="Arial"/>
              <a:buChar char="●"/>
              <a:defRPr sz="2231">
                <a:solidFill>
                  <a:srgbClr val="000000"/>
                </a:solidFill>
                <a:latin typeface="Avenir Roman"/>
                <a:ea typeface="Avenir Roman"/>
                <a:cs typeface="Avenir Roman"/>
                <a:sym typeface="Avenir Roman"/>
              </a:defRPr>
            </a:pPr>
            <a:r>
              <a:t>Accurate and timely recording is vital as are clear communications with the family.</a:t>
            </a:r>
          </a:p>
          <a:p>
            <a:pPr marL="221742" indent="-226669" algn="l" defTabSz="886968">
              <a:lnSpc>
                <a:spcPct val="70000"/>
              </a:lnSpc>
              <a:spcBef>
                <a:spcPts val="900"/>
              </a:spcBef>
              <a:buClr>
                <a:srgbClr val="000000"/>
              </a:buClr>
              <a:buSzPts val="2200"/>
              <a:buFont typeface="Arial"/>
              <a:buChar char="●"/>
              <a:defRPr sz="2231">
                <a:solidFill>
                  <a:srgbClr val="000000"/>
                </a:solidFill>
                <a:latin typeface="Avenir Roman"/>
                <a:ea typeface="Avenir Roman"/>
                <a:cs typeface="Avenir Roman"/>
                <a:sym typeface="Avenir Roman"/>
              </a:defRPr>
            </a:pPr>
            <a:r>
              <a:t>Court proceedings must be necessary and proportionate, an option of last resort, be clear why this application, why now.</a:t>
            </a:r>
          </a:p>
          <a:p>
            <a:pPr marL="221742" indent="-226669" algn="l" defTabSz="886968">
              <a:lnSpc>
                <a:spcPct val="70000"/>
              </a:lnSpc>
              <a:spcBef>
                <a:spcPts val="900"/>
              </a:spcBef>
              <a:buClr>
                <a:srgbClr val="000000"/>
              </a:buClr>
              <a:buSzPts val="2200"/>
              <a:buFont typeface="Arial"/>
              <a:buChar char="●"/>
              <a:defRPr sz="2231">
                <a:solidFill>
                  <a:srgbClr val="000000"/>
                </a:solidFill>
                <a:latin typeface="Avenir Roman"/>
                <a:ea typeface="Avenir Roman"/>
                <a:cs typeface="Avenir Roman"/>
                <a:sym typeface="Avenir Roman"/>
              </a:defRPr>
            </a:pPr>
            <a:r>
              <a:t>Timeliness and minimising delay are important.</a:t>
            </a:r>
          </a:p>
          <a:p>
            <a:pPr marL="0" indent="0" algn="l" defTabSz="886968">
              <a:lnSpc>
                <a:spcPct val="70000"/>
              </a:lnSpc>
              <a:spcBef>
                <a:spcPts val="900"/>
              </a:spcBef>
              <a:defRPr sz="2328"/>
            </a:pPr>
            <a:endParaRPr sz="2231">
              <a:solidFill>
                <a:srgbClr val="000000"/>
              </a:solidFill>
              <a:latin typeface="Avenir Roman"/>
              <a:ea typeface="Avenir Roman"/>
              <a:cs typeface="Avenir Roman"/>
              <a:sym typeface="Avenir Roman"/>
            </a:endParaRPr>
          </a:p>
          <a:p>
            <a:pPr marL="0" indent="0" algn="l" defTabSz="886968">
              <a:lnSpc>
                <a:spcPct val="70000"/>
              </a:lnSpc>
              <a:spcBef>
                <a:spcPts val="900"/>
              </a:spcBef>
              <a:defRPr sz="2231">
                <a:solidFill>
                  <a:srgbClr val="000000"/>
                </a:solidFill>
                <a:latin typeface="Avenir Roman"/>
                <a:ea typeface="Avenir Roman"/>
                <a:cs typeface="Avenir Roman"/>
                <a:sym typeface="Avenir Roman"/>
              </a:defRPr>
            </a:pPr>
            <a:r>
              <a:t>If in doubt all practitioners working in the system should </a:t>
            </a:r>
            <a:r>
              <a:rPr u="sng"/>
              <a:t>always</a:t>
            </a:r>
            <a:r>
              <a:t> refer back to these principles.</a:t>
            </a:r>
          </a:p>
        </p:txBody>
      </p:sp>
      <p:sp>
        <p:nvSpPr>
          <p:cNvPr id="334" name="Google Shape;237;gcc97d97200_0_406"/>
          <p:cNvSpPr txBox="1">
            <a:spLocks noGrp="1"/>
          </p:cNvSpPr>
          <p:nvPr>
            <p:ph type="title"/>
          </p:nvPr>
        </p:nvSpPr>
        <p:spPr>
          <a:xfrm>
            <a:off x="310799" y="0"/>
            <a:ext cx="11032802" cy="1135800"/>
          </a:xfrm>
          <a:prstGeom prst="rect">
            <a:avLst/>
          </a:prstGeom>
        </p:spPr>
        <p:txBody>
          <a:bodyPr lIns="45699" tIns="45699" rIns="45699" bIns="45699" anchor="ctr"/>
          <a:lstStyle>
            <a:lvl1pPr algn="l">
              <a:lnSpc>
                <a:spcPct val="90000"/>
              </a:lnSpc>
              <a:defRPr sz="3100">
                <a:latin typeface="Avenir Roman"/>
                <a:ea typeface="Avenir Roman"/>
                <a:cs typeface="Avenir Roman"/>
                <a:sym typeface="Avenir Roman"/>
              </a:defRPr>
            </a:lvl1pPr>
          </a:lstStyle>
          <a:p>
            <a:r>
              <a:t>Work with children and families: the underpinning principles in the guidance </a:t>
            </a:r>
          </a:p>
        </p:txBody>
      </p:sp>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Google Shape;120;p20"/>
          <p:cNvSpPr/>
          <p:nvPr/>
        </p:nvSpPr>
        <p:spPr>
          <a:xfrm>
            <a:off x="0" y="-2"/>
            <a:ext cx="12192000" cy="5889603"/>
          </a:xfrm>
          <a:prstGeom prst="rect">
            <a:avLst/>
          </a:prstGeom>
          <a:solidFill>
            <a:srgbClr val="FFFFFF"/>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
        <p:nvSpPr>
          <p:cNvPr id="155" name="Google Shape;121;p20"/>
          <p:cNvSpPr txBox="1"/>
          <p:nvPr/>
        </p:nvSpPr>
        <p:spPr>
          <a:xfrm>
            <a:off x="7878000" y="6092334"/>
            <a:ext cx="4314001" cy="615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1800">
                <a:latin typeface="Avenir Roman"/>
                <a:ea typeface="Avenir Roman"/>
                <a:cs typeface="Avenir Roman"/>
                <a:sym typeface="Avenir Roman"/>
              </a:defRPr>
            </a:lvl1pPr>
          </a:lstStyle>
          <a:p>
            <a:r>
              <a:rPr sz="2400"/>
              <a:t>Public Law Working Group</a:t>
            </a:r>
          </a:p>
        </p:txBody>
      </p:sp>
      <p:sp>
        <p:nvSpPr>
          <p:cNvPr id="156" name="Google Shape;122;p20"/>
          <p:cNvSpPr txBox="1"/>
          <p:nvPr/>
        </p:nvSpPr>
        <p:spPr>
          <a:xfrm>
            <a:off x="1797467" y="793500"/>
            <a:ext cx="9098000" cy="379227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304792" algn="just">
              <a:lnSpc>
                <a:spcPct val="106999"/>
              </a:lnSpc>
              <a:defRPr sz="3000">
                <a:latin typeface="Avenir Roman"/>
                <a:ea typeface="Avenir Roman"/>
                <a:cs typeface="Avenir Roman"/>
                <a:sym typeface="Avenir Roman"/>
              </a:defRPr>
            </a:pPr>
            <a:r>
              <a:rPr sz="4000"/>
              <a:t>Core documentation, to include (F1, para 3)</a:t>
            </a:r>
          </a:p>
          <a:p>
            <a:pPr indent="304792" algn="just">
              <a:lnSpc>
                <a:spcPct val="106999"/>
              </a:lnSpc>
              <a:spcBef>
                <a:spcPts val="1067"/>
              </a:spcBef>
            </a:pPr>
            <a:endParaRPr sz="4000">
              <a:latin typeface="Avenir Roman"/>
              <a:ea typeface="Avenir Roman"/>
              <a:cs typeface="Avenir Roman"/>
              <a:sym typeface="Avenir Roman"/>
            </a:endParaRPr>
          </a:p>
          <a:p>
            <a:pPr marL="304792" algn="just">
              <a:lnSpc>
                <a:spcPct val="106999"/>
              </a:lnSpc>
              <a:spcBef>
                <a:spcPts val="1067"/>
              </a:spcBef>
            </a:pPr>
            <a:endParaRPr sz="4000">
              <a:latin typeface="Avenir Roman"/>
              <a:ea typeface="Avenir Roman"/>
              <a:cs typeface="Avenir Roman"/>
              <a:sym typeface="Avenir Roman"/>
            </a:endParaRPr>
          </a:p>
          <a:p>
            <a:pPr marL="304792" algn="just">
              <a:lnSpc>
                <a:spcPct val="106999"/>
              </a:lnSpc>
            </a:pPr>
            <a:endParaRPr sz="4000">
              <a:latin typeface="Avenir Roman"/>
              <a:ea typeface="Avenir Roman"/>
              <a:cs typeface="Avenir Roman"/>
              <a:sym typeface="Avenir Roman"/>
            </a:endParaRPr>
          </a:p>
        </p:txBody>
      </p:sp>
      <p:sp>
        <p:nvSpPr>
          <p:cNvPr id="157" name="Google Shape;123;p20"/>
          <p:cNvSpPr txBox="1"/>
          <p:nvPr/>
        </p:nvSpPr>
        <p:spPr>
          <a:xfrm>
            <a:off x="663732" y="359532"/>
            <a:ext cx="1576403" cy="147728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6000">
                <a:latin typeface="Avenir Roman"/>
                <a:ea typeface="Avenir Roman"/>
                <a:cs typeface="Avenir Roman"/>
                <a:sym typeface="Avenir Roman"/>
              </a:defRPr>
            </a:lvl1pPr>
          </a:lstStyle>
          <a:p>
            <a:r>
              <a:rPr sz="8000"/>
              <a:t>5.</a:t>
            </a:r>
          </a:p>
        </p:txBody>
      </p:sp>
      <p:sp>
        <p:nvSpPr>
          <p:cNvPr id="158" name="Google Shape;124;p20"/>
          <p:cNvSpPr txBox="1"/>
          <p:nvPr/>
        </p:nvSpPr>
        <p:spPr>
          <a:xfrm>
            <a:off x="1141501" y="2609133"/>
            <a:ext cx="10555999" cy="388018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609585" indent="-541853" algn="just">
              <a:lnSpc>
                <a:spcPct val="106999"/>
              </a:lnSpc>
              <a:buClr>
                <a:srgbClr val="000000"/>
              </a:buClr>
              <a:buSzPts val="2800"/>
              <a:buFont typeface="Avenir Roman"/>
              <a:buChar char="●"/>
              <a:defRPr sz="2800">
                <a:latin typeface="Avenir Roman"/>
                <a:ea typeface="Avenir Roman"/>
                <a:cs typeface="Avenir Roman"/>
                <a:sym typeface="Avenir Roman"/>
              </a:defRPr>
            </a:pPr>
            <a:r>
              <a:rPr sz="3733"/>
              <a:t>The child’s birth certificate, or</a:t>
            </a:r>
          </a:p>
          <a:p>
            <a:pPr marL="609585" indent="-541853" algn="just">
              <a:lnSpc>
                <a:spcPct val="106999"/>
              </a:lnSpc>
              <a:buClr>
                <a:srgbClr val="000000"/>
              </a:buClr>
              <a:buSzPts val="2800"/>
              <a:buFont typeface="Avenir Roman"/>
              <a:buChar char="●"/>
              <a:defRPr sz="2800">
                <a:latin typeface="Avenir Roman"/>
                <a:ea typeface="Avenir Roman"/>
                <a:cs typeface="Avenir Roman"/>
                <a:sym typeface="Avenir Roman"/>
              </a:defRPr>
            </a:pPr>
            <a:r>
              <a:rPr sz="3733"/>
              <a:t>Identity documentation/biometric page of the child’s passport for foreign national children without a birth certificate</a:t>
            </a:r>
          </a:p>
          <a:p>
            <a:pPr algn="just">
              <a:lnSpc>
                <a:spcPct val="106999"/>
              </a:lnSpc>
              <a:spcBef>
                <a:spcPts val="1067"/>
              </a:spcBef>
            </a:pPr>
            <a:endParaRPr sz="3733">
              <a:latin typeface="Avenir Roman"/>
              <a:ea typeface="Avenir Roman"/>
              <a:cs typeface="Avenir Roman"/>
              <a:sym typeface="Avenir Roman"/>
            </a:endParaRPr>
          </a:p>
          <a:p>
            <a:pPr algn="just">
              <a:lnSpc>
                <a:spcPct val="106999"/>
              </a:lnSpc>
            </a:pPr>
            <a:endParaRPr sz="2667">
              <a:latin typeface="Avenir Roman"/>
              <a:ea typeface="Avenir Roman"/>
              <a:cs typeface="Avenir Roman"/>
              <a:sym typeface="Avenir Roman"/>
            </a:endParaRPr>
          </a:p>
        </p:txBody>
      </p:sp>
      <p:sp>
        <p:nvSpPr>
          <p:cNvPr id="159" name="Google Shape;125;p20"/>
          <p:cNvSpPr/>
          <p:nvPr/>
        </p:nvSpPr>
        <p:spPr>
          <a:xfrm>
            <a:off x="663732" y="1649933"/>
            <a:ext cx="1576403" cy="187201"/>
          </a:xfrm>
          <a:prstGeom prst="rect">
            <a:avLst/>
          </a:prstGeom>
          <a:solidFill>
            <a:srgbClr val="D9EAD3"/>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Tree>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Google Shape;130;p21"/>
          <p:cNvSpPr/>
          <p:nvPr/>
        </p:nvSpPr>
        <p:spPr>
          <a:xfrm>
            <a:off x="0" y="-2"/>
            <a:ext cx="12192000" cy="5889603"/>
          </a:xfrm>
          <a:prstGeom prst="rect">
            <a:avLst/>
          </a:prstGeom>
          <a:solidFill>
            <a:srgbClr val="FFFFFF"/>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
        <p:nvSpPr>
          <p:cNvPr id="162" name="Google Shape;131;p21"/>
          <p:cNvSpPr txBox="1"/>
          <p:nvPr/>
        </p:nvSpPr>
        <p:spPr>
          <a:xfrm>
            <a:off x="7878000" y="6092334"/>
            <a:ext cx="4314001" cy="615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1800">
                <a:latin typeface="Avenir Roman"/>
                <a:ea typeface="Avenir Roman"/>
                <a:cs typeface="Avenir Roman"/>
                <a:sym typeface="Avenir Roman"/>
              </a:defRPr>
            </a:lvl1pPr>
          </a:lstStyle>
          <a:p>
            <a:r>
              <a:rPr sz="2400"/>
              <a:t>Public Law Working Group</a:t>
            </a:r>
          </a:p>
        </p:txBody>
      </p:sp>
      <p:sp>
        <p:nvSpPr>
          <p:cNvPr id="163" name="Google Shape;132;p21"/>
          <p:cNvSpPr txBox="1"/>
          <p:nvPr/>
        </p:nvSpPr>
        <p:spPr>
          <a:xfrm>
            <a:off x="1888167" y="765867"/>
            <a:ext cx="9283600" cy="313363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indent="304792" algn="just">
              <a:lnSpc>
                <a:spcPct val="106999"/>
              </a:lnSpc>
              <a:defRPr sz="3000">
                <a:latin typeface="Avenir Roman"/>
                <a:ea typeface="Avenir Roman"/>
                <a:cs typeface="Avenir Roman"/>
                <a:sym typeface="Avenir Roman"/>
              </a:defRPr>
            </a:pPr>
            <a:r>
              <a:rPr sz="4000"/>
              <a:t>Listing urgent applications (F1, para 4)</a:t>
            </a:r>
          </a:p>
          <a:p>
            <a:pPr indent="304792" algn="just">
              <a:lnSpc>
                <a:spcPct val="106999"/>
              </a:lnSpc>
              <a:spcBef>
                <a:spcPts val="1067"/>
              </a:spcBef>
            </a:pPr>
            <a:endParaRPr sz="4000">
              <a:latin typeface="Avenir Roman"/>
              <a:ea typeface="Avenir Roman"/>
              <a:cs typeface="Avenir Roman"/>
              <a:sym typeface="Avenir Roman"/>
            </a:endParaRPr>
          </a:p>
          <a:p>
            <a:pPr marL="304792" algn="just">
              <a:lnSpc>
                <a:spcPct val="106999"/>
              </a:lnSpc>
              <a:spcBef>
                <a:spcPts val="1067"/>
              </a:spcBef>
            </a:pPr>
            <a:endParaRPr sz="4000">
              <a:latin typeface="Avenir Roman"/>
              <a:ea typeface="Avenir Roman"/>
              <a:cs typeface="Avenir Roman"/>
              <a:sym typeface="Avenir Roman"/>
            </a:endParaRPr>
          </a:p>
          <a:p>
            <a:pPr marL="304792" algn="just">
              <a:lnSpc>
                <a:spcPct val="106999"/>
              </a:lnSpc>
            </a:pPr>
            <a:endParaRPr sz="4000">
              <a:latin typeface="Avenir Roman"/>
              <a:ea typeface="Avenir Roman"/>
              <a:cs typeface="Avenir Roman"/>
              <a:sym typeface="Avenir Roman"/>
            </a:endParaRPr>
          </a:p>
        </p:txBody>
      </p:sp>
      <p:sp>
        <p:nvSpPr>
          <p:cNvPr id="164" name="Google Shape;133;p21"/>
          <p:cNvSpPr txBox="1"/>
          <p:nvPr/>
        </p:nvSpPr>
        <p:spPr>
          <a:xfrm>
            <a:off x="663732" y="359532"/>
            <a:ext cx="1576403" cy="147728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6000">
                <a:latin typeface="Avenir Roman"/>
                <a:ea typeface="Avenir Roman"/>
                <a:cs typeface="Avenir Roman"/>
                <a:sym typeface="Avenir Roman"/>
              </a:defRPr>
            </a:lvl1pPr>
          </a:lstStyle>
          <a:p>
            <a:r>
              <a:rPr sz="8000"/>
              <a:t>6.</a:t>
            </a:r>
          </a:p>
        </p:txBody>
      </p:sp>
      <p:sp>
        <p:nvSpPr>
          <p:cNvPr id="165" name="Google Shape;134;p21"/>
          <p:cNvSpPr txBox="1"/>
          <p:nvPr/>
        </p:nvSpPr>
        <p:spPr>
          <a:xfrm>
            <a:off x="1053167" y="2006000"/>
            <a:ext cx="10472799" cy="424849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609585" indent="-558786" algn="just">
              <a:lnSpc>
                <a:spcPct val="106999"/>
              </a:lnSpc>
              <a:buClr>
                <a:srgbClr val="000000"/>
              </a:buClr>
              <a:buSzPts val="3000"/>
              <a:buFont typeface="Avenir Roman"/>
              <a:buChar char="●"/>
              <a:defRPr sz="3000">
                <a:latin typeface="Avenir Roman"/>
                <a:ea typeface="Avenir Roman"/>
                <a:cs typeface="Avenir Roman"/>
                <a:sym typeface="Avenir Roman"/>
              </a:defRPr>
            </a:pPr>
            <a:r>
              <a:rPr sz="4000"/>
              <a:t>Notice to respondents/sufficient time to arrange representation</a:t>
            </a:r>
          </a:p>
          <a:p>
            <a:pPr marL="609585" indent="-558786" algn="just">
              <a:lnSpc>
                <a:spcPct val="106999"/>
              </a:lnSpc>
              <a:spcBef>
                <a:spcPts val="1333"/>
              </a:spcBef>
              <a:buClr>
                <a:srgbClr val="000000"/>
              </a:buClr>
              <a:buSzPts val="3000"/>
              <a:buFont typeface="Avenir Roman"/>
              <a:buChar char="●"/>
              <a:defRPr sz="3000">
                <a:latin typeface="Avenir Roman"/>
                <a:ea typeface="Avenir Roman"/>
                <a:cs typeface="Avenir Roman"/>
                <a:sym typeface="Avenir Roman"/>
              </a:defRPr>
            </a:pPr>
            <a:r>
              <a:rPr sz="4000"/>
              <a:t>Listing on shorter notice than requested in exceptional circumstances only</a:t>
            </a:r>
          </a:p>
          <a:p>
            <a:pPr algn="just">
              <a:lnSpc>
                <a:spcPct val="106999"/>
              </a:lnSpc>
              <a:spcBef>
                <a:spcPts val="1333"/>
              </a:spcBef>
            </a:pPr>
            <a:endParaRPr sz="3733">
              <a:latin typeface="Avenir Roman"/>
              <a:ea typeface="Avenir Roman"/>
              <a:cs typeface="Avenir Roman"/>
              <a:sym typeface="Avenir Roman"/>
            </a:endParaRPr>
          </a:p>
          <a:p>
            <a:pPr algn="just">
              <a:lnSpc>
                <a:spcPct val="106999"/>
              </a:lnSpc>
            </a:pPr>
            <a:endParaRPr sz="2667">
              <a:latin typeface="Avenir Roman"/>
              <a:ea typeface="Avenir Roman"/>
              <a:cs typeface="Avenir Roman"/>
              <a:sym typeface="Avenir Roman"/>
            </a:endParaRPr>
          </a:p>
        </p:txBody>
      </p:sp>
      <p:sp>
        <p:nvSpPr>
          <p:cNvPr id="166" name="Google Shape;135;p21"/>
          <p:cNvSpPr/>
          <p:nvPr/>
        </p:nvSpPr>
        <p:spPr>
          <a:xfrm>
            <a:off x="663732" y="1649933"/>
            <a:ext cx="1576403" cy="187201"/>
          </a:xfrm>
          <a:prstGeom prst="rect">
            <a:avLst/>
          </a:prstGeom>
          <a:solidFill>
            <a:srgbClr val="D9EAD3"/>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Tree>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Google Shape;140;p22"/>
          <p:cNvSpPr/>
          <p:nvPr/>
        </p:nvSpPr>
        <p:spPr>
          <a:xfrm>
            <a:off x="0" y="-2"/>
            <a:ext cx="12192000" cy="5889603"/>
          </a:xfrm>
          <a:prstGeom prst="rect">
            <a:avLst/>
          </a:prstGeom>
          <a:solidFill>
            <a:srgbClr val="FFFFFF"/>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
        <p:nvSpPr>
          <p:cNvPr id="169" name="Google Shape;141;p22"/>
          <p:cNvSpPr txBox="1"/>
          <p:nvPr/>
        </p:nvSpPr>
        <p:spPr>
          <a:xfrm>
            <a:off x="7878000" y="6092334"/>
            <a:ext cx="4314001" cy="615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1800">
                <a:latin typeface="Avenir Roman"/>
                <a:ea typeface="Avenir Roman"/>
                <a:cs typeface="Avenir Roman"/>
                <a:sym typeface="Avenir Roman"/>
              </a:defRPr>
            </a:lvl1pPr>
          </a:lstStyle>
          <a:p>
            <a:r>
              <a:rPr sz="2400"/>
              <a:t>Public Law Working Group</a:t>
            </a:r>
          </a:p>
        </p:txBody>
      </p:sp>
      <p:sp>
        <p:nvSpPr>
          <p:cNvPr id="170" name="Google Shape;142;p22"/>
          <p:cNvSpPr txBox="1"/>
          <p:nvPr/>
        </p:nvSpPr>
        <p:spPr>
          <a:xfrm>
            <a:off x="2123267" y="1532933"/>
            <a:ext cx="9283600" cy="485538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304792" algn="just">
              <a:lnSpc>
                <a:spcPct val="106999"/>
              </a:lnSpc>
              <a:defRPr sz="3600">
                <a:latin typeface="Avenir Roman"/>
                <a:ea typeface="Avenir Roman"/>
                <a:cs typeface="Avenir Roman"/>
                <a:sym typeface="Avenir Roman"/>
              </a:defRPr>
            </a:pPr>
            <a:r>
              <a:rPr sz="4800"/>
              <a:t>Good practice at interim care hearings</a:t>
            </a:r>
          </a:p>
          <a:p>
            <a:pPr indent="304792" algn="just">
              <a:lnSpc>
                <a:spcPct val="106999"/>
              </a:lnSpc>
              <a:spcBef>
                <a:spcPts val="1067"/>
              </a:spcBef>
            </a:pPr>
            <a:endParaRPr sz="4000">
              <a:latin typeface="Avenir Roman"/>
              <a:ea typeface="Avenir Roman"/>
              <a:cs typeface="Avenir Roman"/>
              <a:sym typeface="Avenir Roman"/>
            </a:endParaRPr>
          </a:p>
          <a:p>
            <a:pPr indent="304792" algn="just">
              <a:lnSpc>
                <a:spcPct val="106999"/>
              </a:lnSpc>
              <a:spcBef>
                <a:spcPts val="1067"/>
              </a:spcBef>
            </a:pPr>
            <a:endParaRPr sz="4000">
              <a:latin typeface="Avenir Roman"/>
              <a:ea typeface="Avenir Roman"/>
              <a:cs typeface="Avenir Roman"/>
              <a:sym typeface="Avenir Roman"/>
            </a:endParaRPr>
          </a:p>
          <a:p>
            <a:pPr marL="304792" algn="just">
              <a:lnSpc>
                <a:spcPct val="106999"/>
              </a:lnSpc>
              <a:spcBef>
                <a:spcPts val="1067"/>
              </a:spcBef>
            </a:pPr>
            <a:endParaRPr sz="4000">
              <a:latin typeface="Avenir Roman"/>
              <a:ea typeface="Avenir Roman"/>
              <a:cs typeface="Avenir Roman"/>
              <a:sym typeface="Avenir Roman"/>
            </a:endParaRPr>
          </a:p>
          <a:p>
            <a:pPr marL="304792" algn="just">
              <a:lnSpc>
                <a:spcPct val="106999"/>
              </a:lnSpc>
            </a:pPr>
            <a:endParaRPr sz="4000">
              <a:latin typeface="Avenir Roman"/>
              <a:ea typeface="Avenir Roman"/>
              <a:cs typeface="Avenir Roman"/>
              <a:sym typeface="Avenir Roman"/>
            </a:endParaRPr>
          </a:p>
        </p:txBody>
      </p:sp>
      <p:sp>
        <p:nvSpPr>
          <p:cNvPr id="171" name="Google Shape;143;p22"/>
          <p:cNvSpPr txBox="1"/>
          <p:nvPr/>
        </p:nvSpPr>
        <p:spPr>
          <a:xfrm>
            <a:off x="746668" y="1244434"/>
            <a:ext cx="1576401" cy="147728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6000">
                <a:latin typeface="Avenir Roman"/>
                <a:ea typeface="Avenir Roman"/>
                <a:cs typeface="Avenir Roman"/>
                <a:sym typeface="Avenir Roman"/>
              </a:defRPr>
            </a:lvl1pPr>
          </a:lstStyle>
          <a:p>
            <a:r>
              <a:rPr sz="8000"/>
              <a:t>7.</a:t>
            </a:r>
          </a:p>
        </p:txBody>
      </p:sp>
      <p:sp>
        <p:nvSpPr>
          <p:cNvPr id="172" name="Google Shape;144;p22"/>
          <p:cNvSpPr txBox="1"/>
          <p:nvPr/>
        </p:nvSpPr>
        <p:spPr>
          <a:xfrm>
            <a:off x="2123267" y="3658132"/>
            <a:ext cx="10472799" cy="29055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609585" indent="-558786" algn="just">
              <a:lnSpc>
                <a:spcPct val="106999"/>
              </a:lnSpc>
              <a:buClr>
                <a:srgbClr val="000000"/>
              </a:buClr>
              <a:buSzPts val="3000"/>
              <a:buFont typeface="Avenir Roman"/>
              <a:buChar char="●"/>
              <a:defRPr sz="3000">
                <a:latin typeface="Avenir Roman"/>
                <a:ea typeface="Avenir Roman"/>
                <a:cs typeface="Avenir Roman"/>
                <a:sym typeface="Avenir Roman"/>
              </a:defRPr>
            </a:pPr>
            <a:r>
              <a:rPr sz="4000"/>
              <a:t>Use of the ICO checklist (F7)</a:t>
            </a:r>
          </a:p>
          <a:p>
            <a:pPr algn="just">
              <a:lnSpc>
                <a:spcPct val="106999"/>
              </a:lnSpc>
              <a:spcBef>
                <a:spcPts val="1067"/>
              </a:spcBef>
            </a:pPr>
            <a:endParaRPr sz="4000">
              <a:latin typeface="Avenir Roman"/>
              <a:ea typeface="Avenir Roman"/>
              <a:cs typeface="Avenir Roman"/>
              <a:sym typeface="Avenir Roman"/>
            </a:endParaRPr>
          </a:p>
          <a:p>
            <a:pPr algn="just">
              <a:lnSpc>
                <a:spcPct val="106999"/>
              </a:lnSpc>
              <a:spcBef>
                <a:spcPts val="1333"/>
              </a:spcBef>
            </a:pPr>
            <a:endParaRPr sz="3733">
              <a:latin typeface="Avenir Roman"/>
              <a:ea typeface="Avenir Roman"/>
              <a:cs typeface="Avenir Roman"/>
              <a:sym typeface="Avenir Roman"/>
            </a:endParaRPr>
          </a:p>
          <a:p>
            <a:pPr algn="just">
              <a:lnSpc>
                <a:spcPct val="106999"/>
              </a:lnSpc>
            </a:pPr>
            <a:endParaRPr sz="2667">
              <a:latin typeface="Avenir Roman"/>
              <a:ea typeface="Avenir Roman"/>
              <a:cs typeface="Avenir Roman"/>
              <a:sym typeface="Avenir Roman"/>
            </a:endParaRPr>
          </a:p>
        </p:txBody>
      </p:sp>
      <p:sp>
        <p:nvSpPr>
          <p:cNvPr id="173" name="Google Shape;145;p22"/>
          <p:cNvSpPr/>
          <p:nvPr/>
        </p:nvSpPr>
        <p:spPr>
          <a:xfrm>
            <a:off x="746668" y="2534834"/>
            <a:ext cx="1576401" cy="187201"/>
          </a:xfrm>
          <a:prstGeom prst="rect">
            <a:avLst/>
          </a:prstGeom>
          <a:solidFill>
            <a:srgbClr val="D9EAD3"/>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Tree>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Google Shape;150;p23"/>
          <p:cNvSpPr/>
          <p:nvPr/>
        </p:nvSpPr>
        <p:spPr>
          <a:xfrm>
            <a:off x="0" y="-2"/>
            <a:ext cx="12192000" cy="5889603"/>
          </a:xfrm>
          <a:prstGeom prst="rect">
            <a:avLst/>
          </a:prstGeom>
          <a:solidFill>
            <a:srgbClr val="FFFFFF"/>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
        <p:nvSpPr>
          <p:cNvPr id="176" name="Google Shape;151;p23"/>
          <p:cNvSpPr txBox="1"/>
          <p:nvPr/>
        </p:nvSpPr>
        <p:spPr>
          <a:xfrm>
            <a:off x="7878000" y="6092334"/>
            <a:ext cx="4314001" cy="615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1800">
                <a:latin typeface="Avenir Roman"/>
                <a:ea typeface="Avenir Roman"/>
                <a:cs typeface="Avenir Roman"/>
                <a:sym typeface="Avenir Roman"/>
              </a:defRPr>
            </a:lvl1pPr>
          </a:lstStyle>
          <a:p>
            <a:r>
              <a:rPr sz="2400"/>
              <a:t>Public Law Working Group</a:t>
            </a:r>
          </a:p>
        </p:txBody>
      </p:sp>
      <p:sp>
        <p:nvSpPr>
          <p:cNvPr id="177" name="Google Shape;152;p23"/>
          <p:cNvSpPr txBox="1"/>
          <p:nvPr/>
        </p:nvSpPr>
        <p:spPr>
          <a:xfrm>
            <a:off x="2084100" y="529800"/>
            <a:ext cx="9283600" cy="405568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indent="304792" algn="just">
              <a:lnSpc>
                <a:spcPct val="106999"/>
              </a:lnSpc>
              <a:defRPr sz="3600">
                <a:latin typeface="Avenir Roman"/>
                <a:ea typeface="Avenir Roman"/>
                <a:cs typeface="Avenir Roman"/>
                <a:sym typeface="Avenir Roman"/>
              </a:defRPr>
            </a:pPr>
            <a:r>
              <a:rPr sz="4800"/>
              <a:t>Case Management at urgent care hearings </a:t>
            </a:r>
          </a:p>
          <a:p>
            <a:pPr indent="304792" algn="just">
              <a:lnSpc>
                <a:spcPct val="106999"/>
              </a:lnSpc>
              <a:spcBef>
                <a:spcPts val="1067"/>
              </a:spcBef>
            </a:pPr>
            <a:endParaRPr sz="4000">
              <a:latin typeface="Avenir Roman"/>
              <a:ea typeface="Avenir Roman"/>
              <a:cs typeface="Avenir Roman"/>
              <a:sym typeface="Avenir Roman"/>
            </a:endParaRPr>
          </a:p>
          <a:p>
            <a:pPr marL="304792" algn="just">
              <a:lnSpc>
                <a:spcPct val="106999"/>
              </a:lnSpc>
              <a:spcBef>
                <a:spcPts val="1067"/>
              </a:spcBef>
            </a:pPr>
            <a:endParaRPr sz="4000">
              <a:latin typeface="Avenir Roman"/>
              <a:ea typeface="Avenir Roman"/>
              <a:cs typeface="Avenir Roman"/>
              <a:sym typeface="Avenir Roman"/>
            </a:endParaRPr>
          </a:p>
          <a:p>
            <a:pPr marL="304792" algn="just">
              <a:lnSpc>
                <a:spcPct val="106999"/>
              </a:lnSpc>
            </a:pPr>
            <a:endParaRPr sz="4000">
              <a:latin typeface="Avenir Roman"/>
              <a:ea typeface="Avenir Roman"/>
              <a:cs typeface="Avenir Roman"/>
              <a:sym typeface="Avenir Roman"/>
            </a:endParaRPr>
          </a:p>
        </p:txBody>
      </p:sp>
      <p:sp>
        <p:nvSpPr>
          <p:cNvPr id="178" name="Google Shape;153;p23"/>
          <p:cNvSpPr txBox="1"/>
          <p:nvPr/>
        </p:nvSpPr>
        <p:spPr>
          <a:xfrm>
            <a:off x="663732" y="359532"/>
            <a:ext cx="1576403" cy="147728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6000">
                <a:latin typeface="Avenir Roman"/>
                <a:ea typeface="Avenir Roman"/>
                <a:cs typeface="Avenir Roman"/>
                <a:sym typeface="Avenir Roman"/>
              </a:defRPr>
            </a:lvl1pPr>
          </a:lstStyle>
          <a:p>
            <a:r>
              <a:rPr sz="8000"/>
              <a:t>8.</a:t>
            </a:r>
          </a:p>
        </p:txBody>
      </p:sp>
      <p:sp>
        <p:nvSpPr>
          <p:cNvPr id="179" name="Google Shape;154;p23"/>
          <p:cNvSpPr txBox="1"/>
          <p:nvPr/>
        </p:nvSpPr>
        <p:spPr>
          <a:xfrm>
            <a:off x="1080834" y="2713867"/>
            <a:ext cx="10472799" cy="294954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609585" indent="-558786" algn="just">
              <a:lnSpc>
                <a:spcPct val="106999"/>
              </a:lnSpc>
              <a:buClr>
                <a:srgbClr val="000000"/>
              </a:buClr>
              <a:buSzPts val="3000"/>
              <a:buFont typeface="Avenir Roman"/>
              <a:buChar char="●"/>
              <a:defRPr sz="3000">
                <a:latin typeface="Avenir Roman"/>
                <a:ea typeface="Avenir Roman"/>
                <a:cs typeface="Avenir Roman"/>
                <a:sym typeface="Avenir Roman"/>
              </a:defRPr>
            </a:pPr>
            <a:r>
              <a:rPr sz="4000"/>
              <a:t>Progressing the case at an early stage </a:t>
            </a:r>
          </a:p>
          <a:p>
            <a:pPr marL="609585" indent="-558786" algn="just">
              <a:lnSpc>
                <a:spcPct val="106999"/>
              </a:lnSpc>
              <a:spcBef>
                <a:spcPts val="1333"/>
              </a:spcBef>
              <a:buClr>
                <a:srgbClr val="000000"/>
              </a:buClr>
              <a:buSzPts val="3000"/>
              <a:buFont typeface="Avenir Roman"/>
              <a:buChar char="●"/>
              <a:defRPr sz="3000">
                <a:latin typeface="Avenir Roman"/>
                <a:ea typeface="Avenir Roman"/>
                <a:cs typeface="Avenir Roman"/>
                <a:sym typeface="Avenir Roman"/>
              </a:defRPr>
            </a:pPr>
            <a:r>
              <a:rPr sz="4000"/>
              <a:t>Suggested case management directions for ICO hearings (in ICO checklist)</a:t>
            </a:r>
            <a:endParaRPr sz="3733"/>
          </a:p>
          <a:p>
            <a:pPr algn="just">
              <a:lnSpc>
                <a:spcPct val="106999"/>
              </a:lnSpc>
              <a:spcBef>
                <a:spcPts val="1067"/>
              </a:spcBef>
            </a:pPr>
            <a:endParaRPr sz="2667">
              <a:latin typeface="Avenir Roman"/>
              <a:ea typeface="Avenir Roman"/>
              <a:cs typeface="Avenir Roman"/>
              <a:sym typeface="Avenir Roman"/>
            </a:endParaRPr>
          </a:p>
        </p:txBody>
      </p:sp>
      <p:sp>
        <p:nvSpPr>
          <p:cNvPr id="180" name="Google Shape;155;p23"/>
          <p:cNvSpPr/>
          <p:nvPr/>
        </p:nvSpPr>
        <p:spPr>
          <a:xfrm>
            <a:off x="663732" y="1649933"/>
            <a:ext cx="1576403" cy="187201"/>
          </a:xfrm>
          <a:prstGeom prst="rect">
            <a:avLst/>
          </a:prstGeom>
          <a:solidFill>
            <a:srgbClr val="D9EAD3"/>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Tree>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 name="Google Shape;160;p24"/>
          <p:cNvSpPr/>
          <p:nvPr/>
        </p:nvSpPr>
        <p:spPr>
          <a:xfrm>
            <a:off x="0" y="-2"/>
            <a:ext cx="12192000" cy="5889603"/>
          </a:xfrm>
          <a:prstGeom prst="rect">
            <a:avLst/>
          </a:prstGeom>
          <a:solidFill>
            <a:srgbClr val="FFFFFF"/>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
        <p:nvSpPr>
          <p:cNvPr id="183" name="Google Shape;161;p24"/>
          <p:cNvSpPr txBox="1"/>
          <p:nvPr/>
        </p:nvSpPr>
        <p:spPr>
          <a:xfrm>
            <a:off x="7878000" y="6092334"/>
            <a:ext cx="4314001" cy="615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1800">
                <a:latin typeface="Avenir Roman"/>
                <a:ea typeface="Avenir Roman"/>
                <a:cs typeface="Avenir Roman"/>
                <a:sym typeface="Avenir Roman"/>
              </a:defRPr>
            </a:lvl1pPr>
          </a:lstStyle>
          <a:p>
            <a:r>
              <a:rPr sz="2400"/>
              <a:t>Public Law Working Group</a:t>
            </a:r>
          </a:p>
        </p:txBody>
      </p:sp>
      <p:sp>
        <p:nvSpPr>
          <p:cNvPr id="184" name="Google Shape;162;p24"/>
          <p:cNvSpPr txBox="1"/>
          <p:nvPr/>
        </p:nvSpPr>
        <p:spPr>
          <a:xfrm>
            <a:off x="2370767" y="748001"/>
            <a:ext cx="9019200" cy="459198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algn="just">
              <a:lnSpc>
                <a:spcPct val="106999"/>
              </a:lnSpc>
              <a:defRPr sz="3000">
                <a:latin typeface="Avenir Roman"/>
                <a:ea typeface="Avenir Roman"/>
                <a:cs typeface="Avenir Roman"/>
                <a:sym typeface="Avenir Roman"/>
              </a:defRPr>
            </a:pPr>
            <a:r>
              <a:rPr sz="4000"/>
              <a:t>Listing the first CMH in non-urgent cases (F1, para 5)</a:t>
            </a:r>
          </a:p>
          <a:p>
            <a:pPr indent="304792" algn="just">
              <a:lnSpc>
                <a:spcPct val="106999"/>
              </a:lnSpc>
              <a:spcBef>
                <a:spcPts val="1067"/>
              </a:spcBef>
            </a:pPr>
            <a:endParaRPr sz="4000">
              <a:latin typeface="Avenir Roman"/>
              <a:ea typeface="Avenir Roman"/>
              <a:cs typeface="Avenir Roman"/>
              <a:sym typeface="Avenir Roman"/>
            </a:endParaRPr>
          </a:p>
          <a:p>
            <a:pPr indent="304792" algn="just">
              <a:lnSpc>
                <a:spcPct val="106999"/>
              </a:lnSpc>
              <a:spcBef>
                <a:spcPts val="1067"/>
              </a:spcBef>
            </a:pPr>
            <a:endParaRPr sz="4000">
              <a:latin typeface="Avenir Roman"/>
              <a:ea typeface="Avenir Roman"/>
              <a:cs typeface="Avenir Roman"/>
              <a:sym typeface="Avenir Roman"/>
            </a:endParaRPr>
          </a:p>
          <a:p>
            <a:pPr marL="304792" algn="just">
              <a:lnSpc>
                <a:spcPct val="106999"/>
              </a:lnSpc>
              <a:spcBef>
                <a:spcPts val="1067"/>
              </a:spcBef>
            </a:pPr>
            <a:endParaRPr sz="4000">
              <a:latin typeface="Avenir Roman"/>
              <a:ea typeface="Avenir Roman"/>
              <a:cs typeface="Avenir Roman"/>
              <a:sym typeface="Avenir Roman"/>
            </a:endParaRPr>
          </a:p>
          <a:p>
            <a:pPr marL="304792" algn="just">
              <a:lnSpc>
                <a:spcPct val="106999"/>
              </a:lnSpc>
            </a:pPr>
            <a:endParaRPr sz="4000">
              <a:latin typeface="Avenir Roman"/>
              <a:ea typeface="Avenir Roman"/>
              <a:cs typeface="Avenir Roman"/>
              <a:sym typeface="Avenir Roman"/>
            </a:endParaRPr>
          </a:p>
        </p:txBody>
      </p:sp>
      <p:sp>
        <p:nvSpPr>
          <p:cNvPr id="185" name="Google Shape;163;p24"/>
          <p:cNvSpPr txBox="1"/>
          <p:nvPr/>
        </p:nvSpPr>
        <p:spPr>
          <a:xfrm>
            <a:off x="663732" y="359532"/>
            <a:ext cx="1576403" cy="147728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6000">
                <a:latin typeface="Avenir Roman"/>
                <a:ea typeface="Avenir Roman"/>
                <a:cs typeface="Avenir Roman"/>
                <a:sym typeface="Avenir Roman"/>
              </a:defRPr>
            </a:lvl1pPr>
          </a:lstStyle>
          <a:p>
            <a:r>
              <a:rPr sz="8000"/>
              <a:t>9.</a:t>
            </a:r>
          </a:p>
        </p:txBody>
      </p:sp>
      <p:sp>
        <p:nvSpPr>
          <p:cNvPr id="186" name="Google Shape;164;p24"/>
          <p:cNvSpPr txBox="1"/>
          <p:nvPr/>
        </p:nvSpPr>
        <p:spPr>
          <a:xfrm>
            <a:off x="1080801" y="2420766"/>
            <a:ext cx="10472799" cy="278283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609585" indent="-558786" algn="just">
              <a:lnSpc>
                <a:spcPct val="106999"/>
              </a:lnSpc>
              <a:buClr>
                <a:srgbClr val="000000"/>
              </a:buClr>
              <a:buSzPts val="3000"/>
              <a:buFont typeface="Avenir Roman"/>
              <a:buChar char="●"/>
              <a:defRPr sz="3000">
                <a:latin typeface="Avenir Roman"/>
                <a:ea typeface="Avenir Roman"/>
                <a:cs typeface="Avenir Roman"/>
                <a:sym typeface="Avenir Roman"/>
              </a:defRPr>
            </a:pPr>
            <a:r>
              <a:rPr sz="4000"/>
              <a:t>Within the CMH window</a:t>
            </a:r>
          </a:p>
          <a:p>
            <a:pPr marL="609585" indent="-558786" algn="just">
              <a:lnSpc>
                <a:spcPct val="106999"/>
              </a:lnSpc>
              <a:buClr>
                <a:srgbClr val="000000"/>
              </a:buClr>
              <a:buSzPts val="3000"/>
              <a:buFont typeface="Avenir Roman"/>
              <a:buChar char="●"/>
              <a:defRPr sz="3000">
                <a:latin typeface="Avenir Roman"/>
                <a:ea typeface="Avenir Roman"/>
                <a:cs typeface="Avenir Roman"/>
                <a:sym typeface="Avenir Roman"/>
              </a:defRPr>
            </a:pPr>
            <a:r>
              <a:rPr sz="4000"/>
              <a:t>Giving enough time for effective preparation</a:t>
            </a:r>
          </a:p>
          <a:p>
            <a:pPr marL="609585" indent="-558786" algn="just">
              <a:lnSpc>
                <a:spcPct val="106999"/>
              </a:lnSpc>
              <a:buClr>
                <a:srgbClr val="000000"/>
              </a:buClr>
              <a:buSzPts val="3000"/>
              <a:buFont typeface="Avenir Roman"/>
              <a:buChar char="●"/>
              <a:defRPr sz="3000">
                <a:latin typeface="Avenir Roman"/>
                <a:ea typeface="Avenir Roman"/>
                <a:cs typeface="Avenir Roman"/>
                <a:sym typeface="Avenir Roman"/>
              </a:defRPr>
            </a:pPr>
            <a:r>
              <a:rPr sz="4000"/>
              <a:t>Not necessarily the first available date</a:t>
            </a:r>
            <a:endParaRPr sz="3733"/>
          </a:p>
          <a:p>
            <a:pPr algn="just">
              <a:lnSpc>
                <a:spcPct val="106999"/>
              </a:lnSpc>
              <a:spcBef>
                <a:spcPts val="1067"/>
              </a:spcBef>
            </a:pPr>
            <a:endParaRPr sz="2667">
              <a:latin typeface="Avenir Roman"/>
              <a:ea typeface="Avenir Roman"/>
              <a:cs typeface="Avenir Roman"/>
              <a:sym typeface="Avenir Roman"/>
            </a:endParaRPr>
          </a:p>
        </p:txBody>
      </p:sp>
      <p:sp>
        <p:nvSpPr>
          <p:cNvPr id="187" name="Google Shape;165;p24"/>
          <p:cNvSpPr/>
          <p:nvPr/>
        </p:nvSpPr>
        <p:spPr>
          <a:xfrm>
            <a:off x="663732" y="1649933"/>
            <a:ext cx="1576403" cy="187201"/>
          </a:xfrm>
          <a:prstGeom prst="rect">
            <a:avLst/>
          </a:prstGeom>
          <a:solidFill>
            <a:srgbClr val="D9EAD3"/>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Tree>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Google Shape;170;p25"/>
          <p:cNvSpPr/>
          <p:nvPr/>
        </p:nvSpPr>
        <p:spPr>
          <a:xfrm>
            <a:off x="0" y="-2"/>
            <a:ext cx="12192000" cy="5889603"/>
          </a:xfrm>
          <a:prstGeom prst="rect">
            <a:avLst/>
          </a:prstGeom>
          <a:solidFill>
            <a:srgbClr val="FFFFFF"/>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
        <p:nvSpPr>
          <p:cNvPr id="190" name="Google Shape;171;p25"/>
          <p:cNvSpPr txBox="1"/>
          <p:nvPr/>
        </p:nvSpPr>
        <p:spPr>
          <a:xfrm>
            <a:off x="7878000" y="6092334"/>
            <a:ext cx="4314001" cy="615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1800">
                <a:latin typeface="Avenir Roman"/>
                <a:ea typeface="Avenir Roman"/>
                <a:cs typeface="Avenir Roman"/>
                <a:sym typeface="Avenir Roman"/>
              </a:defRPr>
            </a:lvl1pPr>
          </a:lstStyle>
          <a:p>
            <a:r>
              <a:rPr sz="2400"/>
              <a:t>Public Law Working Group</a:t>
            </a:r>
          </a:p>
        </p:txBody>
      </p:sp>
      <p:sp>
        <p:nvSpPr>
          <p:cNvPr id="191" name="Google Shape;172;p25"/>
          <p:cNvSpPr txBox="1"/>
          <p:nvPr/>
        </p:nvSpPr>
        <p:spPr>
          <a:xfrm>
            <a:off x="2541566" y="700401"/>
            <a:ext cx="8627201" cy="539169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algn="just">
              <a:lnSpc>
                <a:spcPct val="106999"/>
              </a:lnSpc>
              <a:defRPr sz="3000">
                <a:latin typeface="Avenir Roman"/>
                <a:ea typeface="Avenir Roman"/>
                <a:cs typeface="Avenir Roman"/>
                <a:sym typeface="Avenir Roman"/>
              </a:defRPr>
            </a:pPr>
            <a:r>
              <a:rPr sz="4000"/>
              <a:t>Effective Advocates' Meetings (F1, paras 6-8)</a:t>
            </a:r>
          </a:p>
          <a:p>
            <a:pPr algn="just">
              <a:lnSpc>
                <a:spcPct val="106999"/>
              </a:lnSpc>
              <a:spcBef>
                <a:spcPts val="1067"/>
              </a:spcBef>
            </a:pPr>
            <a:endParaRPr sz="4000">
              <a:latin typeface="Avenir Roman"/>
              <a:ea typeface="Avenir Roman"/>
              <a:cs typeface="Avenir Roman"/>
              <a:sym typeface="Avenir Roman"/>
            </a:endParaRPr>
          </a:p>
          <a:p>
            <a:pPr indent="304792" algn="just">
              <a:lnSpc>
                <a:spcPct val="106999"/>
              </a:lnSpc>
              <a:spcBef>
                <a:spcPts val="1067"/>
              </a:spcBef>
            </a:pPr>
            <a:endParaRPr sz="4000">
              <a:latin typeface="Avenir Roman"/>
              <a:ea typeface="Avenir Roman"/>
              <a:cs typeface="Avenir Roman"/>
              <a:sym typeface="Avenir Roman"/>
            </a:endParaRPr>
          </a:p>
          <a:p>
            <a:pPr indent="304792" algn="just">
              <a:lnSpc>
                <a:spcPct val="106999"/>
              </a:lnSpc>
              <a:spcBef>
                <a:spcPts val="1067"/>
              </a:spcBef>
            </a:pPr>
            <a:endParaRPr sz="4000">
              <a:latin typeface="Avenir Roman"/>
              <a:ea typeface="Avenir Roman"/>
              <a:cs typeface="Avenir Roman"/>
              <a:sym typeface="Avenir Roman"/>
            </a:endParaRPr>
          </a:p>
          <a:p>
            <a:pPr marL="304792" algn="just">
              <a:lnSpc>
                <a:spcPct val="106999"/>
              </a:lnSpc>
              <a:spcBef>
                <a:spcPts val="1067"/>
              </a:spcBef>
            </a:pPr>
            <a:endParaRPr sz="4000">
              <a:latin typeface="Avenir Roman"/>
              <a:ea typeface="Avenir Roman"/>
              <a:cs typeface="Avenir Roman"/>
              <a:sym typeface="Avenir Roman"/>
            </a:endParaRPr>
          </a:p>
          <a:p>
            <a:pPr marL="304792" algn="just">
              <a:lnSpc>
                <a:spcPct val="106999"/>
              </a:lnSpc>
            </a:pPr>
            <a:endParaRPr sz="4000">
              <a:latin typeface="Avenir Roman"/>
              <a:ea typeface="Avenir Roman"/>
              <a:cs typeface="Avenir Roman"/>
              <a:sym typeface="Avenir Roman"/>
            </a:endParaRPr>
          </a:p>
        </p:txBody>
      </p:sp>
      <p:sp>
        <p:nvSpPr>
          <p:cNvPr id="192" name="Google Shape;173;p25"/>
          <p:cNvSpPr txBox="1"/>
          <p:nvPr/>
        </p:nvSpPr>
        <p:spPr>
          <a:xfrm>
            <a:off x="414832" y="470132"/>
            <a:ext cx="1825203" cy="147728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6000">
                <a:latin typeface="Avenir Roman"/>
                <a:ea typeface="Avenir Roman"/>
                <a:cs typeface="Avenir Roman"/>
                <a:sym typeface="Avenir Roman"/>
              </a:defRPr>
            </a:lvl1pPr>
          </a:lstStyle>
          <a:p>
            <a:r>
              <a:rPr sz="8000"/>
              <a:t>10.</a:t>
            </a:r>
          </a:p>
        </p:txBody>
      </p:sp>
      <p:sp>
        <p:nvSpPr>
          <p:cNvPr id="193" name="Google Shape;174;p25"/>
          <p:cNvSpPr txBox="1"/>
          <p:nvPr/>
        </p:nvSpPr>
        <p:spPr>
          <a:xfrm>
            <a:off x="1080801" y="2420768"/>
            <a:ext cx="10472799" cy="384607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609585" indent="-524920" algn="just">
              <a:lnSpc>
                <a:spcPct val="106999"/>
              </a:lnSpc>
              <a:buClr>
                <a:srgbClr val="000000"/>
              </a:buClr>
              <a:buSzPts val="2600"/>
              <a:buFont typeface="Avenir Roman"/>
              <a:buChar char="●"/>
              <a:defRPr sz="2600">
                <a:latin typeface="Avenir Roman"/>
                <a:ea typeface="Avenir Roman"/>
                <a:cs typeface="Avenir Roman"/>
                <a:sym typeface="Avenir Roman"/>
              </a:defRPr>
            </a:pPr>
            <a:r>
              <a:rPr sz="3467"/>
              <a:t>Use of Advocates' Meeting templates (F4 – F6)</a:t>
            </a:r>
          </a:p>
          <a:p>
            <a:pPr marL="609585" indent="-524920" algn="just">
              <a:lnSpc>
                <a:spcPct val="106999"/>
              </a:lnSpc>
              <a:buClr>
                <a:srgbClr val="000000"/>
              </a:buClr>
              <a:buSzPts val="2600"/>
              <a:buFont typeface="Avenir Roman"/>
              <a:buChar char="●"/>
              <a:defRPr sz="2600">
                <a:latin typeface="Avenir Roman"/>
                <a:ea typeface="Avenir Roman"/>
                <a:cs typeface="Avenir Roman"/>
                <a:sym typeface="Avenir Roman"/>
              </a:defRPr>
            </a:pPr>
            <a:r>
              <a:rPr sz="3467"/>
              <a:t>Minute of the meeting to be filed in advance of the CMH</a:t>
            </a:r>
          </a:p>
          <a:p>
            <a:pPr marL="609585" indent="-524920" algn="just">
              <a:lnSpc>
                <a:spcPct val="106999"/>
              </a:lnSpc>
              <a:buClr>
                <a:srgbClr val="000000"/>
              </a:buClr>
              <a:buSzPts val="2600"/>
              <a:buFont typeface="Avenir Roman"/>
              <a:buChar char="●"/>
              <a:defRPr sz="2600">
                <a:latin typeface="Avenir Roman"/>
                <a:ea typeface="Avenir Roman"/>
                <a:cs typeface="Avenir Roman"/>
                <a:sym typeface="Avenir Roman"/>
              </a:defRPr>
            </a:pPr>
            <a:r>
              <a:rPr sz="3467"/>
              <a:t>Use of template case summary/position statements</a:t>
            </a:r>
          </a:p>
          <a:p>
            <a:pPr algn="just">
              <a:lnSpc>
                <a:spcPct val="106999"/>
              </a:lnSpc>
              <a:spcBef>
                <a:spcPts val="1067"/>
              </a:spcBef>
            </a:pPr>
            <a:endParaRPr sz="3733">
              <a:latin typeface="Avenir Roman"/>
              <a:ea typeface="Avenir Roman"/>
              <a:cs typeface="Avenir Roman"/>
              <a:sym typeface="Avenir Roman"/>
            </a:endParaRPr>
          </a:p>
          <a:p>
            <a:pPr algn="just">
              <a:lnSpc>
                <a:spcPct val="106999"/>
              </a:lnSpc>
              <a:spcBef>
                <a:spcPts val="1067"/>
              </a:spcBef>
            </a:pPr>
            <a:endParaRPr sz="2667">
              <a:latin typeface="Avenir Roman"/>
              <a:ea typeface="Avenir Roman"/>
              <a:cs typeface="Avenir Roman"/>
              <a:sym typeface="Avenir Roman"/>
            </a:endParaRPr>
          </a:p>
        </p:txBody>
      </p:sp>
      <p:sp>
        <p:nvSpPr>
          <p:cNvPr id="194" name="Google Shape;175;p25"/>
          <p:cNvSpPr/>
          <p:nvPr/>
        </p:nvSpPr>
        <p:spPr>
          <a:xfrm>
            <a:off x="663632" y="1760534"/>
            <a:ext cx="1576403" cy="187201"/>
          </a:xfrm>
          <a:prstGeom prst="rect">
            <a:avLst/>
          </a:prstGeom>
          <a:solidFill>
            <a:srgbClr val="D9EAD3"/>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Tree>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 name="Google Shape;180;p26"/>
          <p:cNvSpPr/>
          <p:nvPr/>
        </p:nvSpPr>
        <p:spPr>
          <a:xfrm>
            <a:off x="0" y="-2"/>
            <a:ext cx="12192000" cy="5889603"/>
          </a:xfrm>
          <a:prstGeom prst="rect">
            <a:avLst/>
          </a:prstGeom>
          <a:solidFill>
            <a:srgbClr val="FFFFFF"/>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
        <p:nvSpPr>
          <p:cNvPr id="197" name="Google Shape;181;p26"/>
          <p:cNvSpPr txBox="1"/>
          <p:nvPr/>
        </p:nvSpPr>
        <p:spPr>
          <a:xfrm>
            <a:off x="7878000" y="6092334"/>
            <a:ext cx="4314001" cy="615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1800">
                <a:latin typeface="Avenir Roman"/>
                <a:ea typeface="Avenir Roman"/>
                <a:cs typeface="Avenir Roman"/>
                <a:sym typeface="Avenir Roman"/>
              </a:defRPr>
            </a:lvl1pPr>
          </a:lstStyle>
          <a:p>
            <a:r>
              <a:rPr sz="2400"/>
              <a:t>Public Law Working Group</a:t>
            </a:r>
          </a:p>
        </p:txBody>
      </p:sp>
      <p:sp>
        <p:nvSpPr>
          <p:cNvPr id="198" name="Google Shape;182;p26"/>
          <p:cNvSpPr txBox="1"/>
          <p:nvPr/>
        </p:nvSpPr>
        <p:spPr>
          <a:xfrm>
            <a:off x="2925966" y="1529967"/>
            <a:ext cx="9042401" cy="566445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304792" algn="just">
              <a:lnSpc>
                <a:spcPct val="106999"/>
              </a:lnSpc>
              <a:defRPr sz="3600">
                <a:latin typeface="Avenir Roman"/>
                <a:ea typeface="Avenir Roman"/>
                <a:cs typeface="Avenir Roman"/>
                <a:sym typeface="Avenir Roman"/>
              </a:defRPr>
            </a:pPr>
            <a:r>
              <a:rPr sz="4800"/>
              <a:t>Wellbeing (F1, para 10)</a:t>
            </a:r>
          </a:p>
          <a:p>
            <a:pPr algn="just">
              <a:lnSpc>
                <a:spcPct val="106999"/>
              </a:lnSpc>
              <a:spcBef>
                <a:spcPts val="1067"/>
              </a:spcBef>
            </a:pPr>
            <a:endParaRPr sz="4000">
              <a:latin typeface="Avenir Roman"/>
              <a:ea typeface="Avenir Roman"/>
              <a:cs typeface="Avenir Roman"/>
              <a:sym typeface="Avenir Roman"/>
            </a:endParaRPr>
          </a:p>
          <a:p>
            <a:pPr algn="just">
              <a:lnSpc>
                <a:spcPct val="106999"/>
              </a:lnSpc>
              <a:spcBef>
                <a:spcPts val="1067"/>
              </a:spcBef>
            </a:pPr>
            <a:endParaRPr sz="4000">
              <a:latin typeface="Avenir Roman"/>
              <a:ea typeface="Avenir Roman"/>
              <a:cs typeface="Avenir Roman"/>
              <a:sym typeface="Avenir Roman"/>
            </a:endParaRPr>
          </a:p>
          <a:p>
            <a:pPr indent="304792" algn="just">
              <a:lnSpc>
                <a:spcPct val="106999"/>
              </a:lnSpc>
              <a:spcBef>
                <a:spcPts val="1067"/>
              </a:spcBef>
            </a:pPr>
            <a:endParaRPr sz="4000">
              <a:latin typeface="Avenir Roman"/>
              <a:ea typeface="Avenir Roman"/>
              <a:cs typeface="Avenir Roman"/>
              <a:sym typeface="Avenir Roman"/>
            </a:endParaRPr>
          </a:p>
          <a:p>
            <a:pPr indent="304792" algn="just">
              <a:lnSpc>
                <a:spcPct val="106999"/>
              </a:lnSpc>
              <a:spcBef>
                <a:spcPts val="1067"/>
              </a:spcBef>
            </a:pPr>
            <a:endParaRPr sz="4000">
              <a:latin typeface="Avenir Roman"/>
              <a:ea typeface="Avenir Roman"/>
              <a:cs typeface="Avenir Roman"/>
              <a:sym typeface="Avenir Roman"/>
            </a:endParaRPr>
          </a:p>
          <a:p>
            <a:pPr marL="304792" algn="just">
              <a:lnSpc>
                <a:spcPct val="106999"/>
              </a:lnSpc>
              <a:spcBef>
                <a:spcPts val="1067"/>
              </a:spcBef>
            </a:pPr>
            <a:endParaRPr sz="4000">
              <a:latin typeface="Avenir Roman"/>
              <a:ea typeface="Avenir Roman"/>
              <a:cs typeface="Avenir Roman"/>
              <a:sym typeface="Avenir Roman"/>
            </a:endParaRPr>
          </a:p>
          <a:p>
            <a:pPr marL="304792" algn="just">
              <a:lnSpc>
                <a:spcPct val="106999"/>
              </a:lnSpc>
            </a:pPr>
            <a:endParaRPr sz="4000">
              <a:latin typeface="Avenir Roman"/>
              <a:ea typeface="Avenir Roman"/>
              <a:cs typeface="Avenir Roman"/>
              <a:sym typeface="Avenir Roman"/>
            </a:endParaRPr>
          </a:p>
        </p:txBody>
      </p:sp>
      <p:sp>
        <p:nvSpPr>
          <p:cNvPr id="199" name="Google Shape;183;p26"/>
          <p:cNvSpPr txBox="1"/>
          <p:nvPr/>
        </p:nvSpPr>
        <p:spPr>
          <a:xfrm>
            <a:off x="746665" y="1106133"/>
            <a:ext cx="1825203" cy="147728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6000">
                <a:latin typeface="Avenir Roman"/>
                <a:ea typeface="Avenir Roman"/>
                <a:cs typeface="Avenir Roman"/>
                <a:sym typeface="Avenir Roman"/>
              </a:defRPr>
            </a:lvl1pPr>
          </a:lstStyle>
          <a:p>
            <a:r>
              <a:rPr sz="8000"/>
              <a:t>11.</a:t>
            </a:r>
          </a:p>
        </p:txBody>
      </p:sp>
      <p:sp>
        <p:nvSpPr>
          <p:cNvPr id="200" name="Google Shape;184;p26"/>
          <p:cNvSpPr txBox="1"/>
          <p:nvPr/>
        </p:nvSpPr>
        <p:spPr>
          <a:xfrm>
            <a:off x="1495567" y="2907150"/>
            <a:ext cx="10472799" cy="307227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609585" indent="-524920" algn="just">
              <a:lnSpc>
                <a:spcPct val="106999"/>
              </a:lnSpc>
              <a:buClr>
                <a:srgbClr val="000000"/>
              </a:buClr>
              <a:buSzPts val="3000"/>
              <a:buFont typeface="Avenir Roman"/>
              <a:buChar char="●"/>
              <a:defRPr sz="3000">
                <a:latin typeface="Avenir Roman"/>
                <a:ea typeface="Avenir Roman"/>
                <a:cs typeface="Avenir Roman"/>
                <a:sym typeface="Avenir Roman"/>
              </a:defRPr>
            </a:pPr>
            <a:r>
              <a:rPr sz="4000"/>
              <a:t>National focus</a:t>
            </a:r>
          </a:p>
          <a:p>
            <a:pPr marL="609585" indent="-524920" algn="just">
              <a:lnSpc>
                <a:spcPct val="106999"/>
              </a:lnSpc>
              <a:spcBef>
                <a:spcPts val="1333"/>
              </a:spcBef>
              <a:buClr>
                <a:srgbClr val="000000"/>
              </a:buClr>
              <a:buSzPts val="3000"/>
              <a:buFont typeface="Avenir Roman"/>
              <a:buChar char="●"/>
              <a:defRPr sz="3000">
                <a:latin typeface="Avenir Roman"/>
                <a:ea typeface="Avenir Roman"/>
                <a:cs typeface="Avenir Roman"/>
                <a:sym typeface="Avenir Roman"/>
              </a:defRPr>
            </a:pPr>
            <a:r>
              <a:rPr sz="4000"/>
              <a:t>Local arrangements (each DFJ area)</a:t>
            </a:r>
            <a:endParaRPr sz="3467"/>
          </a:p>
          <a:p>
            <a:pPr algn="just">
              <a:lnSpc>
                <a:spcPct val="106999"/>
              </a:lnSpc>
              <a:spcBef>
                <a:spcPts val="1333"/>
              </a:spcBef>
            </a:pPr>
            <a:endParaRPr sz="3733">
              <a:latin typeface="Avenir Roman"/>
              <a:ea typeface="Avenir Roman"/>
              <a:cs typeface="Avenir Roman"/>
              <a:sym typeface="Avenir Roman"/>
            </a:endParaRPr>
          </a:p>
          <a:p>
            <a:pPr algn="just">
              <a:lnSpc>
                <a:spcPct val="106999"/>
              </a:lnSpc>
              <a:spcBef>
                <a:spcPts val="1067"/>
              </a:spcBef>
            </a:pPr>
            <a:endParaRPr sz="2667">
              <a:latin typeface="Avenir Roman"/>
              <a:ea typeface="Avenir Roman"/>
              <a:cs typeface="Avenir Roman"/>
              <a:sym typeface="Avenir Roman"/>
            </a:endParaRPr>
          </a:p>
        </p:txBody>
      </p:sp>
      <p:sp>
        <p:nvSpPr>
          <p:cNvPr id="201" name="Google Shape;185;p26"/>
          <p:cNvSpPr/>
          <p:nvPr/>
        </p:nvSpPr>
        <p:spPr>
          <a:xfrm>
            <a:off x="995468" y="2396533"/>
            <a:ext cx="1576401" cy="187201"/>
          </a:xfrm>
          <a:prstGeom prst="rect">
            <a:avLst/>
          </a:prstGeom>
          <a:solidFill>
            <a:srgbClr val="D9EAD3"/>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Tree>
  </p:cSld>
  <p:clrMapOvr>
    <a:masterClrMapping/>
  </p:clrMapOvr>
  <p:transition spd="med"/>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Google Shape;54;p13"/>
          <p:cNvSpPr/>
          <p:nvPr/>
        </p:nvSpPr>
        <p:spPr>
          <a:xfrm>
            <a:off x="0" y="-2"/>
            <a:ext cx="12192000" cy="5889603"/>
          </a:xfrm>
          <a:prstGeom prst="rect">
            <a:avLst/>
          </a:prstGeom>
          <a:solidFill>
            <a:srgbClr val="FFFFFF"/>
          </a:solidFill>
          <a:ln w="12700">
            <a:miter lim="400000"/>
          </a:ln>
        </p:spPr>
        <p:txBody>
          <a:bodyPr lIns="0" tIns="0" rIns="0" bIns="0" anchor="ctr"/>
          <a:lstStyle/>
          <a:p>
            <a:endParaRPr sz="1867"/>
          </a:p>
        </p:txBody>
      </p:sp>
      <p:sp>
        <p:nvSpPr>
          <p:cNvPr id="110" name="Google Shape;55;p13"/>
          <p:cNvSpPr txBox="1"/>
          <p:nvPr/>
        </p:nvSpPr>
        <p:spPr>
          <a:xfrm>
            <a:off x="7878000" y="6092334"/>
            <a:ext cx="4314001" cy="615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1800">
                <a:latin typeface="Avenir Roman"/>
                <a:ea typeface="Avenir Roman"/>
                <a:cs typeface="Avenir Roman"/>
                <a:sym typeface="Avenir Roman"/>
              </a:defRPr>
            </a:lvl1pPr>
          </a:lstStyle>
          <a:p>
            <a:r>
              <a:rPr sz="2400"/>
              <a:t>Public Law Working Group</a:t>
            </a:r>
          </a:p>
        </p:txBody>
      </p:sp>
      <p:sp>
        <p:nvSpPr>
          <p:cNvPr id="111" name="Google Shape;56;p13"/>
          <p:cNvSpPr txBox="1"/>
          <p:nvPr/>
        </p:nvSpPr>
        <p:spPr>
          <a:xfrm>
            <a:off x="5388933" y="1467499"/>
            <a:ext cx="6269601" cy="28415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lgn="ctr">
              <a:lnSpc>
                <a:spcPct val="106999"/>
              </a:lnSpc>
              <a:defRPr sz="4000">
                <a:latin typeface="Avenir Roman"/>
                <a:ea typeface="Avenir Roman"/>
                <a:cs typeface="Avenir Roman"/>
                <a:sym typeface="Avenir Roman"/>
              </a:defRPr>
            </a:lvl1pPr>
          </a:lstStyle>
          <a:p>
            <a:r>
              <a:rPr sz="5333"/>
              <a:t>Case Management Best Practice Guidance</a:t>
            </a:r>
          </a:p>
        </p:txBody>
      </p:sp>
      <p:pic>
        <p:nvPicPr>
          <p:cNvPr id="112" name="Google Shape;57;p13" descr="Google Shape;57;p13"/>
          <p:cNvPicPr>
            <a:picLocks noChangeAspect="1"/>
          </p:cNvPicPr>
          <p:nvPr/>
        </p:nvPicPr>
        <p:blipFill>
          <a:blip r:embed="rId2"/>
          <a:stretch>
            <a:fillRect/>
          </a:stretch>
        </p:blipFill>
        <p:spPr>
          <a:xfrm>
            <a:off x="588632" y="1352534"/>
            <a:ext cx="4604336" cy="3184533"/>
          </a:xfrm>
          <a:prstGeom prst="rect">
            <a:avLst/>
          </a:prstGeom>
          <a:ln w="12700">
            <a:miter lim="400000"/>
          </a:ln>
        </p:spPr>
      </p:pic>
    </p:spTree>
  </p:cSld>
  <p:clrMapOvr>
    <a:masterClrMapping/>
  </p:clrMapOvr>
  <p:transition spd="med"/>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Google Shape;62;p14"/>
          <p:cNvSpPr/>
          <p:nvPr/>
        </p:nvSpPr>
        <p:spPr>
          <a:xfrm>
            <a:off x="0" y="-2"/>
            <a:ext cx="12192000" cy="5889603"/>
          </a:xfrm>
          <a:prstGeom prst="rect">
            <a:avLst/>
          </a:prstGeom>
          <a:solidFill>
            <a:srgbClr val="FFFFFF"/>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
        <p:nvSpPr>
          <p:cNvPr id="115" name="Google Shape;63;p14"/>
          <p:cNvSpPr txBox="1"/>
          <p:nvPr/>
        </p:nvSpPr>
        <p:spPr>
          <a:xfrm>
            <a:off x="7878000" y="6092334"/>
            <a:ext cx="4314001" cy="615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1800">
                <a:latin typeface="Avenir Roman"/>
                <a:ea typeface="Avenir Roman"/>
                <a:cs typeface="Avenir Roman"/>
                <a:sym typeface="Avenir Roman"/>
              </a:defRPr>
            </a:lvl1pPr>
          </a:lstStyle>
          <a:p>
            <a:r>
              <a:rPr sz="2400"/>
              <a:t>Public Law Working Group</a:t>
            </a:r>
          </a:p>
        </p:txBody>
      </p:sp>
      <p:sp>
        <p:nvSpPr>
          <p:cNvPr id="116" name="Google Shape;64;p14"/>
          <p:cNvSpPr txBox="1"/>
          <p:nvPr/>
        </p:nvSpPr>
        <p:spPr>
          <a:xfrm>
            <a:off x="-275002" y="213799"/>
            <a:ext cx="9040803" cy="106685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lgn="ctr">
              <a:defRPr sz="4000">
                <a:latin typeface="Avenir Roman"/>
                <a:ea typeface="Avenir Roman"/>
                <a:cs typeface="Avenir Roman"/>
                <a:sym typeface="Avenir Roman"/>
              </a:defRPr>
            </a:lvl1pPr>
          </a:lstStyle>
          <a:p>
            <a:r>
              <a:rPr sz="5333"/>
              <a:t>What’s new?</a:t>
            </a:r>
          </a:p>
        </p:txBody>
      </p:sp>
      <p:sp>
        <p:nvSpPr>
          <p:cNvPr id="117" name="Google Shape;65;p14"/>
          <p:cNvSpPr txBox="1"/>
          <p:nvPr/>
        </p:nvSpPr>
        <p:spPr>
          <a:xfrm>
            <a:off x="409599" y="1476965"/>
            <a:ext cx="11372803" cy="572075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609585" indent="-491054">
              <a:lnSpc>
                <a:spcPct val="115000"/>
              </a:lnSpc>
              <a:buClr>
                <a:srgbClr val="222222"/>
              </a:buClr>
              <a:buSzPts val="2200"/>
              <a:buFont typeface="Avenir Roman"/>
              <a:buChar char="●"/>
              <a:defRPr sz="2200">
                <a:solidFill>
                  <a:srgbClr val="222222"/>
                </a:solidFill>
                <a:latin typeface="Avenir Roman"/>
                <a:ea typeface="Avenir Roman"/>
                <a:cs typeface="Avenir Roman"/>
                <a:sym typeface="Avenir Roman"/>
              </a:defRPr>
            </a:pPr>
            <a:r>
              <a:rPr sz="2933"/>
              <a:t>Short form orders after completion of full CMO at first hearing</a:t>
            </a:r>
          </a:p>
          <a:p>
            <a:pPr marL="609585" indent="-491054">
              <a:lnSpc>
                <a:spcPct val="115000"/>
              </a:lnSpc>
              <a:spcBef>
                <a:spcPts val="1333"/>
              </a:spcBef>
              <a:buClr>
                <a:srgbClr val="222222"/>
              </a:buClr>
              <a:buSzPts val="2200"/>
              <a:buFont typeface="Avenir Roman"/>
              <a:buChar char="●"/>
              <a:defRPr sz="2200">
                <a:solidFill>
                  <a:srgbClr val="222222"/>
                </a:solidFill>
                <a:latin typeface="Avenir Roman"/>
                <a:ea typeface="Avenir Roman"/>
                <a:cs typeface="Avenir Roman"/>
                <a:sym typeface="Avenir Roman"/>
              </a:defRPr>
            </a:pPr>
            <a:r>
              <a:rPr sz="2933"/>
              <a:t>Case summaries &amp; position statements to be filed and served 4pm the day before the hearing</a:t>
            </a:r>
          </a:p>
          <a:p>
            <a:pPr marL="609585" indent="-491054">
              <a:lnSpc>
                <a:spcPct val="115000"/>
              </a:lnSpc>
              <a:spcBef>
                <a:spcPts val="1333"/>
              </a:spcBef>
              <a:buClr>
                <a:srgbClr val="222222"/>
              </a:buClr>
              <a:buSzPts val="2200"/>
              <a:buFont typeface="Avenir Roman"/>
              <a:buChar char="●"/>
              <a:defRPr sz="2200">
                <a:solidFill>
                  <a:srgbClr val="222222"/>
                </a:solidFill>
                <a:latin typeface="Avenir Roman"/>
                <a:ea typeface="Avenir Roman"/>
                <a:cs typeface="Avenir Roman"/>
                <a:sym typeface="Avenir Roman"/>
              </a:defRPr>
            </a:pPr>
            <a:r>
              <a:rPr sz="2933"/>
              <a:t>Focus on navigating judge/justices through the bundle and provide a short reading list set out in CS or PS, rather than editing/filleting the bundle</a:t>
            </a:r>
          </a:p>
          <a:p>
            <a:pPr marL="609585" indent="-491054">
              <a:lnSpc>
                <a:spcPct val="115000"/>
              </a:lnSpc>
              <a:spcBef>
                <a:spcPts val="1333"/>
              </a:spcBef>
              <a:buClr>
                <a:srgbClr val="222222"/>
              </a:buClr>
              <a:buSzPts val="2200"/>
              <a:buFont typeface="Avenir Roman"/>
              <a:buChar char="●"/>
              <a:defRPr sz="2200">
                <a:solidFill>
                  <a:srgbClr val="222222"/>
                </a:solidFill>
                <a:latin typeface="Avenir Roman"/>
                <a:ea typeface="Avenir Roman"/>
                <a:cs typeface="Avenir Roman"/>
                <a:sym typeface="Avenir Roman"/>
              </a:defRPr>
            </a:pPr>
            <a:r>
              <a:rPr sz="2933"/>
              <a:t>New born babies – strict case management and time limits</a:t>
            </a:r>
          </a:p>
          <a:p>
            <a:pPr indent="609585">
              <a:lnSpc>
                <a:spcPct val="115000"/>
              </a:lnSpc>
              <a:spcBef>
                <a:spcPts val="1333"/>
              </a:spcBef>
            </a:pPr>
            <a:endParaRPr sz="2933">
              <a:solidFill>
                <a:srgbClr val="222222"/>
              </a:solidFill>
              <a:latin typeface="Avenir Roman"/>
              <a:ea typeface="Avenir Roman"/>
              <a:cs typeface="Avenir Roman"/>
              <a:sym typeface="Avenir Roman"/>
            </a:endParaRPr>
          </a:p>
          <a:p>
            <a:pPr>
              <a:lnSpc>
                <a:spcPct val="115000"/>
              </a:lnSpc>
              <a:spcBef>
                <a:spcPts val="1333"/>
              </a:spcBef>
            </a:pPr>
            <a:endParaRPr sz="2933">
              <a:solidFill>
                <a:srgbClr val="222222"/>
              </a:solidFill>
              <a:latin typeface="Avenir Roman"/>
              <a:ea typeface="Avenir Roman"/>
              <a:cs typeface="Avenir Roman"/>
              <a:sym typeface="Avenir Roman"/>
            </a:endParaRPr>
          </a:p>
        </p:txBody>
      </p:sp>
      <p:sp>
        <p:nvSpPr>
          <p:cNvPr id="118" name="Google Shape;66;p14"/>
          <p:cNvSpPr/>
          <p:nvPr/>
        </p:nvSpPr>
        <p:spPr>
          <a:xfrm>
            <a:off x="-2" y="1281000"/>
            <a:ext cx="8490803" cy="130001"/>
          </a:xfrm>
          <a:prstGeom prst="rect">
            <a:avLst/>
          </a:prstGeom>
          <a:solidFill>
            <a:srgbClr val="D9EAD3"/>
          </a:solidFill>
          <a:ln w="12700">
            <a:miter lim="400000"/>
          </a:ln>
        </p:spPr>
        <p:txBody>
          <a:bodyPr lIns="0" tIns="0" rIns="0" bIns="0" anchor="ctr"/>
          <a:lstStyle/>
          <a:p>
            <a:endParaRPr sz="1867"/>
          </a:p>
        </p:txBody>
      </p:sp>
    </p:spTree>
  </p:cSld>
  <p:clrMapOvr>
    <a:masterClrMapping/>
  </p:clrMapOvr>
  <p:transition spd="med"/>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Google Shape;71;p15"/>
          <p:cNvSpPr/>
          <p:nvPr/>
        </p:nvSpPr>
        <p:spPr>
          <a:xfrm>
            <a:off x="0" y="-2"/>
            <a:ext cx="12192000" cy="5889603"/>
          </a:xfrm>
          <a:prstGeom prst="rect">
            <a:avLst/>
          </a:prstGeom>
          <a:solidFill>
            <a:srgbClr val="FFFFFF"/>
          </a:solidFill>
          <a:ln w="12700">
            <a:miter lim="400000"/>
          </a:ln>
        </p:spPr>
        <p:txBody>
          <a:bodyPr lIns="0" tIns="0" rIns="0" bIns="0" anchor="ctr"/>
          <a:lstStyle/>
          <a:p>
            <a:endParaRPr sz="1867"/>
          </a:p>
        </p:txBody>
      </p:sp>
      <p:sp>
        <p:nvSpPr>
          <p:cNvPr id="121" name="Google Shape;72;p15"/>
          <p:cNvSpPr txBox="1"/>
          <p:nvPr/>
        </p:nvSpPr>
        <p:spPr>
          <a:xfrm>
            <a:off x="7878000" y="6092334"/>
            <a:ext cx="4314001" cy="615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1800">
                <a:latin typeface="Avenir Roman"/>
                <a:ea typeface="Avenir Roman"/>
                <a:cs typeface="Avenir Roman"/>
                <a:sym typeface="Avenir Roman"/>
              </a:defRPr>
            </a:lvl1pPr>
          </a:lstStyle>
          <a:p>
            <a:r>
              <a:rPr sz="2400"/>
              <a:t>Public Law Working Group</a:t>
            </a:r>
          </a:p>
        </p:txBody>
      </p:sp>
      <p:sp>
        <p:nvSpPr>
          <p:cNvPr id="122" name="Google Shape;73;p15"/>
          <p:cNvSpPr txBox="1"/>
          <p:nvPr/>
        </p:nvSpPr>
        <p:spPr>
          <a:xfrm>
            <a:off x="-2" y="153665"/>
            <a:ext cx="9040803" cy="106685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lgn="ctr">
              <a:defRPr sz="4000">
                <a:latin typeface="Avenir Roman"/>
                <a:ea typeface="Avenir Roman"/>
                <a:cs typeface="Avenir Roman"/>
                <a:sym typeface="Avenir Roman"/>
              </a:defRPr>
            </a:lvl1pPr>
          </a:lstStyle>
          <a:p>
            <a:r>
              <a:rPr sz="5333"/>
              <a:t>What’s new? cont. </a:t>
            </a:r>
          </a:p>
        </p:txBody>
      </p:sp>
      <p:sp>
        <p:nvSpPr>
          <p:cNvPr id="123" name="Google Shape;74;p15"/>
          <p:cNvSpPr txBox="1"/>
          <p:nvPr/>
        </p:nvSpPr>
        <p:spPr>
          <a:xfrm>
            <a:off x="579599" y="1351801"/>
            <a:ext cx="11612403" cy="555801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609585" indent="-474121">
              <a:lnSpc>
                <a:spcPct val="115000"/>
              </a:lnSpc>
              <a:buClr>
                <a:srgbClr val="222222"/>
              </a:buClr>
              <a:buSzPts val="2000"/>
              <a:buFont typeface="Avenir Roman"/>
              <a:buChar char="●"/>
              <a:defRPr sz="2000">
                <a:solidFill>
                  <a:srgbClr val="222222"/>
                </a:solidFill>
                <a:latin typeface="Avenir Roman"/>
                <a:ea typeface="Avenir Roman"/>
                <a:cs typeface="Avenir Roman"/>
                <a:sym typeface="Avenir Roman"/>
              </a:defRPr>
            </a:pPr>
            <a:r>
              <a:rPr sz="2667"/>
              <a:t>Greater use of extensions to the 26 week time limit in appropriate cases</a:t>
            </a:r>
          </a:p>
          <a:p>
            <a:pPr marL="609585" indent="-474121">
              <a:lnSpc>
                <a:spcPct val="115000"/>
              </a:lnSpc>
              <a:spcBef>
                <a:spcPts val="1333"/>
              </a:spcBef>
              <a:buClr>
                <a:srgbClr val="222222"/>
              </a:buClr>
              <a:buSzPts val="2000"/>
              <a:buFont typeface="Avenir Roman"/>
              <a:buChar char="●"/>
              <a:defRPr sz="2000">
                <a:solidFill>
                  <a:srgbClr val="222222"/>
                </a:solidFill>
                <a:latin typeface="Avenir Roman"/>
                <a:ea typeface="Avenir Roman"/>
                <a:cs typeface="Avenir Roman"/>
                <a:sym typeface="Avenir Roman"/>
              </a:defRPr>
            </a:pPr>
            <a:r>
              <a:rPr sz="2667"/>
              <a:t>More intense focus on (a) whether expert NECESSARY and (b) whether another FCMH or directions hearing is NECESSARY</a:t>
            </a:r>
          </a:p>
          <a:p>
            <a:pPr marL="609585" indent="-474121">
              <a:lnSpc>
                <a:spcPct val="115000"/>
              </a:lnSpc>
              <a:spcBef>
                <a:spcPts val="1333"/>
              </a:spcBef>
              <a:buClr>
                <a:srgbClr val="222222"/>
              </a:buClr>
              <a:buSzPts val="2000"/>
              <a:buFont typeface="Avenir Roman"/>
              <a:buChar char="●"/>
              <a:defRPr sz="2000">
                <a:solidFill>
                  <a:srgbClr val="222222"/>
                </a:solidFill>
                <a:latin typeface="Avenir Roman"/>
                <a:ea typeface="Avenir Roman"/>
                <a:cs typeface="Avenir Roman"/>
                <a:sym typeface="Avenir Roman"/>
              </a:defRPr>
            </a:pPr>
            <a:r>
              <a:rPr sz="2667"/>
              <a:t>For CMH or FCMH PS on behalf of CG is sufficient rather than a detailed case analysis</a:t>
            </a:r>
          </a:p>
          <a:p>
            <a:pPr marL="609585" indent="-474121">
              <a:lnSpc>
                <a:spcPct val="115000"/>
              </a:lnSpc>
              <a:spcBef>
                <a:spcPts val="1333"/>
              </a:spcBef>
              <a:buClr>
                <a:srgbClr val="222222"/>
              </a:buClr>
              <a:buSzPts val="2000"/>
              <a:buFont typeface="Avenir Roman"/>
              <a:buChar char="●"/>
              <a:defRPr sz="2000">
                <a:solidFill>
                  <a:srgbClr val="222222"/>
                </a:solidFill>
                <a:latin typeface="Avenir Roman"/>
                <a:ea typeface="Avenir Roman"/>
                <a:cs typeface="Avenir Roman"/>
                <a:sym typeface="Avenir Roman"/>
              </a:defRPr>
            </a:pPr>
            <a:r>
              <a:rPr sz="2667"/>
              <a:t>Limit the number of issues (ie no more than 6) to be determined at a FFH</a:t>
            </a:r>
          </a:p>
          <a:p>
            <a:pPr>
              <a:lnSpc>
                <a:spcPct val="115000"/>
              </a:lnSpc>
              <a:spcBef>
                <a:spcPts val="1333"/>
              </a:spcBef>
            </a:pPr>
            <a:endParaRPr sz="2667">
              <a:solidFill>
                <a:srgbClr val="222222"/>
              </a:solidFill>
              <a:latin typeface="Avenir Roman"/>
              <a:ea typeface="Avenir Roman"/>
              <a:cs typeface="Avenir Roman"/>
              <a:sym typeface="Avenir Roman"/>
            </a:endParaRPr>
          </a:p>
          <a:p>
            <a:pPr indent="609585">
              <a:lnSpc>
                <a:spcPct val="115000"/>
              </a:lnSpc>
              <a:spcBef>
                <a:spcPts val="1333"/>
              </a:spcBef>
            </a:pPr>
            <a:endParaRPr sz="2933">
              <a:solidFill>
                <a:srgbClr val="222222"/>
              </a:solidFill>
              <a:latin typeface="Avenir Roman"/>
              <a:ea typeface="Avenir Roman"/>
              <a:cs typeface="Avenir Roman"/>
              <a:sym typeface="Avenir Roman"/>
            </a:endParaRPr>
          </a:p>
          <a:p>
            <a:pPr>
              <a:lnSpc>
                <a:spcPct val="115000"/>
              </a:lnSpc>
              <a:spcBef>
                <a:spcPts val="1333"/>
              </a:spcBef>
            </a:pPr>
            <a:endParaRPr sz="2933">
              <a:solidFill>
                <a:srgbClr val="222222"/>
              </a:solidFill>
              <a:latin typeface="Avenir Roman"/>
              <a:ea typeface="Avenir Roman"/>
              <a:cs typeface="Avenir Roman"/>
              <a:sym typeface="Avenir Roman"/>
            </a:endParaRPr>
          </a:p>
        </p:txBody>
      </p:sp>
      <p:sp>
        <p:nvSpPr>
          <p:cNvPr id="124" name="Google Shape;75;p15"/>
          <p:cNvSpPr/>
          <p:nvPr/>
        </p:nvSpPr>
        <p:spPr>
          <a:xfrm>
            <a:off x="-2" y="1132068"/>
            <a:ext cx="8490803" cy="130001"/>
          </a:xfrm>
          <a:prstGeom prst="rect">
            <a:avLst/>
          </a:prstGeom>
          <a:solidFill>
            <a:srgbClr val="D9EAD3"/>
          </a:solidFill>
          <a:ln w="12700">
            <a:miter lim="400000"/>
          </a:ln>
        </p:spPr>
        <p:txBody>
          <a:bodyPr lIns="0" tIns="0" rIns="0" bIns="0" anchor="ctr"/>
          <a:lstStyle/>
          <a:p>
            <a:endParaRPr sz="1867"/>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D9EAD3"/>
        </a:solidFill>
        <a:effectLst/>
      </p:bgPr>
    </p:bg>
    <p:spTree>
      <p:nvGrpSpPr>
        <p:cNvPr id="1" name=""/>
        <p:cNvGrpSpPr/>
        <p:nvPr/>
      </p:nvGrpSpPr>
      <p:grpSpPr>
        <a:xfrm>
          <a:off x="0" y="0"/>
          <a:ext cx="0" cy="0"/>
          <a:chOff x="0" y="0"/>
          <a:chExt cx="0" cy="0"/>
        </a:xfrm>
      </p:grpSpPr>
      <p:sp>
        <p:nvSpPr>
          <p:cNvPr id="336" name="Google Shape;242;gcc97d97200_0_426"/>
          <p:cNvSpPr/>
          <p:nvPr/>
        </p:nvSpPr>
        <p:spPr>
          <a:xfrm>
            <a:off x="0" y="-1"/>
            <a:ext cx="12192000" cy="6092402"/>
          </a:xfrm>
          <a:prstGeom prst="rect">
            <a:avLst/>
          </a:prstGeom>
          <a:solidFill>
            <a:srgbClr val="FFFFFF"/>
          </a:solidFill>
          <a:ln w="12700">
            <a:miter lim="400000"/>
          </a:ln>
        </p:spPr>
        <p:txBody>
          <a:bodyPr lIns="0" tIns="0" rIns="0" bIns="0" anchor="ctr"/>
          <a:lstStyle/>
          <a:p>
            <a:pPr>
              <a:defRPr sz="1900"/>
            </a:pPr>
            <a:endParaRPr/>
          </a:p>
        </p:txBody>
      </p:sp>
      <p:sp>
        <p:nvSpPr>
          <p:cNvPr id="337" name="Google Shape;243;gcc97d97200_0_426"/>
          <p:cNvSpPr txBox="1"/>
          <p:nvPr/>
        </p:nvSpPr>
        <p:spPr>
          <a:xfrm>
            <a:off x="7877999" y="6092333"/>
            <a:ext cx="4314001" cy="662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2400">
                <a:latin typeface="Avenir Roman"/>
                <a:ea typeface="Avenir Roman"/>
                <a:cs typeface="Avenir Roman"/>
                <a:sym typeface="Avenir Roman"/>
              </a:defRPr>
            </a:lvl1pPr>
          </a:lstStyle>
          <a:p>
            <a:r>
              <a:t>Public Law Working Group</a:t>
            </a:r>
          </a:p>
        </p:txBody>
      </p:sp>
      <p:sp>
        <p:nvSpPr>
          <p:cNvPr id="338" name="Google Shape;244;gcc97d97200_0_426"/>
          <p:cNvSpPr txBox="1"/>
          <p:nvPr/>
        </p:nvSpPr>
        <p:spPr>
          <a:xfrm>
            <a:off x="196050" y="180349"/>
            <a:ext cx="10025700" cy="866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lnSpc>
                <a:spcPct val="90000"/>
              </a:lnSpc>
              <a:defRPr sz="3600">
                <a:latin typeface="Avenir Roman"/>
                <a:ea typeface="Avenir Roman"/>
                <a:cs typeface="Avenir Roman"/>
                <a:sym typeface="Avenir Roman"/>
              </a:defRPr>
            </a:lvl1pPr>
          </a:lstStyle>
          <a:p>
            <a:r>
              <a:t>Deciding to initiate pre-proceedings (1)</a:t>
            </a:r>
          </a:p>
        </p:txBody>
      </p:sp>
      <p:sp>
        <p:nvSpPr>
          <p:cNvPr id="339" name="Google Shape;246;gcc97d97200_0_426"/>
          <p:cNvSpPr/>
          <p:nvPr/>
        </p:nvSpPr>
        <p:spPr>
          <a:xfrm>
            <a:off x="0" y="925250"/>
            <a:ext cx="8588700" cy="129901"/>
          </a:xfrm>
          <a:prstGeom prst="rect">
            <a:avLst/>
          </a:prstGeom>
          <a:solidFill>
            <a:srgbClr val="D9EAD3"/>
          </a:solidFill>
          <a:ln w="12700">
            <a:miter lim="400000"/>
          </a:ln>
        </p:spPr>
        <p:txBody>
          <a:bodyPr lIns="0" tIns="0" rIns="0" bIns="0" anchor="ctr"/>
          <a:lstStyle/>
          <a:p>
            <a:endParaRPr/>
          </a:p>
        </p:txBody>
      </p:sp>
      <p:sp>
        <p:nvSpPr>
          <p:cNvPr id="340" name="Google Shape;247;gcc97d97200_0_426"/>
          <p:cNvSpPr txBox="1">
            <a:spLocks noGrp="1"/>
          </p:cNvSpPr>
          <p:nvPr>
            <p:ph type="body" idx="1"/>
          </p:nvPr>
        </p:nvSpPr>
        <p:spPr>
          <a:xfrm>
            <a:off x="196050" y="1181399"/>
            <a:ext cx="11658601" cy="4911002"/>
          </a:xfrm>
          <a:prstGeom prst="rect">
            <a:avLst/>
          </a:prstGeom>
        </p:spPr>
        <p:txBody>
          <a:bodyPr lIns="45699" tIns="45699" rIns="45699" bIns="45699"/>
          <a:lstStyle/>
          <a:p>
            <a:pPr marL="203454" indent="-203454" algn="l" defTabSz="813816">
              <a:lnSpc>
                <a:spcPct val="90000"/>
              </a:lnSpc>
              <a:buClr>
                <a:srgbClr val="000000"/>
              </a:buClr>
              <a:buSzPts val="2100"/>
              <a:buFont typeface="Avenir Roman"/>
              <a:buChar char="●"/>
              <a:defRPr sz="2136">
                <a:solidFill>
                  <a:srgbClr val="000000"/>
                </a:solidFill>
                <a:latin typeface="Avenir Roman"/>
                <a:ea typeface="Avenir Roman"/>
                <a:cs typeface="Avenir Roman"/>
                <a:sym typeface="Avenir Roman"/>
              </a:defRPr>
            </a:pPr>
            <a:r>
              <a:t>The guidance underlines the fact it is not always right or proportionate, to arrange a legal gateway/planning meeting just because necessary threshold is met. </a:t>
            </a:r>
          </a:p>
          <a:p>
            <a:pPr marL="203454" indent="-203454" algn="l" defTabSz="813816">
              <a:lnSpc>
                <a:spcPct val="90000"/>
              </a:lnSpc>
              <a:spcBef>
                <a:spcPts val="800"/>
              </a:spcBef>
              <a:buClr>
                <a:srgbClr val="000000"/>
              </a:buClr>
              <a:buSzPts val="2100"/>
              <a:buFont typeface="Avenir Roman"/>
              <a:buChar char="●"/>
              <a:defRPr sz="2136">
                <a:solidFill>
                  <a:srgbClr val="000000"/>
                </a:solidFill>
                <a:latin typeface="Avenir Roman"/>
                <a:ea typeface="Avenir Roman"/>
                <a:cs typeface="Avenir Roman"/>
                <a:sym typeface="Avenir Roman"/>
              </a:defRPr>
            </a:pPr>
            <a:r>
              <a:t>Where one is needed, the meeting should be held in a timely way to consider the available information and decide the best course of action to protect the child’s welfare e.g. move to pre-proceedings to issue immediate care proceedings.</a:t>
            </a:r>
          </a:p>
          <a:p>
            <a:pPr marL="203454" indent="-203454" algn="l" defTabSz="813816">
              <a:lnSpc>
                <a:spcPct val="90000"/>
              </a:lnSpc>
              <a:spcBef>
                <a:spcPts val="800"/>
              </a:spcBef>
              <a:buClr>
                <a:srgbClr val="000000"/>
              </a:buClr>
              <a:buSzPts val="2100"/>
              <a:buFont typeface="Avenir Roman"/>
              <a:buChar char="●"/>
              <a:defRPr sz="2136">
                <a:solidFill>
                  <a:srgbClr val="000000"/>
                </a:solidFill>
                <a:latin typeface="Avenir Roman"/>
                <a:ea typeface="Avenir Roman"/>
                <a:cs typeface="Avenir Roman"/>
                <a:sym typeface="Avenir Roman"/>
              </a:defRPr>
            </a:pPr>
            <a:r>
              <a:t>It should be chaired by a suitably senior manager and participants must agree on the specific issues, risks and mitigating factors of relevance. </a:t>
            </a:r>
          </a:p>
          <a:p>
            <a:pPr marL="203454" indent="-203454" algn="l" defTabSz="813816">
              <a:lnSpc>
                <a:spcPct val="90000"/>
              </a:lnSpc>
              <a:spcBef>
                <a:spcPts val="800"/>
              </a:spcBef>
              <a:buClr>
                <a:srgbClr val="000000"/>
              </a:buClr>
              <a:buSzPts val="2100"/>
              <a:buFont typeface="Avenir Roman"/>
              <a:buChar char="●"/>
              <a:defRPr sz="2136">
                <a:solidFill>
                  <a:srgbClr val="000000"/>
                </a:solidFill>
                <a:latin typeface="Avenir Roman"/>
                <a:ea typeface="Avenir Roman"/>
                <a:cs typeface="Avenir Roman"/>
                <a:sym typeface="Avenir Roman"/>
              </a:defRPr>
            </a:pPr>
            <a:r>
              <a:t>Factors to be considered:</a:t>
            </a:r>
          </a:p>
          <a:p>
            <a:pPr marL="610361" lvl="1" indent="-203454" algn="l" defTabSz="813816">
              <a:lnSpc>
                <a:spcPct val="90000"/>
              </a:lnSpc>
              <a:spcBef>
                <a:spcPts val="400"/>
              </a:spcBef>
              <a:buClr>
                <a:srgbClr val="000000"/>
              </a:buClr>
              <a:buSzPts val="1700"/>
              <a:buFont typeface="Avenir Roman"/>
              <a:buChar char="○"/>
              <a:defRPr sz="1779">
                <a:solidFill>
                  <a:srgbClr val="000000"/>
                </a:solidFill>
                <a:latin typeface="Avenir Roman"/>
                <a:ea typeface="Avenir Roman"/>
                <a:cs typeface="Avenir Roman"/>
                <a:sym typeface="Avenir Roman"/>
              </a:defRPr>
            </a:pPr>
            <a:r>
              <a:t>What is the lived experience of the child and impact on their wellbeing?</a:t>
            </a:r>
            <a:endParaRPr sz="1691"/>
          </a:p>
          <a:p>
            <a:pPr marL="610361" lvl="1" indent="-203454" algn="l" defTabSz="813816">
              <a:lnSpc>
                <a:spcPct val="90000"/>
              </a:lnSpc>
              <a:spcBef>
                <a:spcPts val="400"/>
              </a:spcBef>
              <a:buClr>
                <a:srgbClr val="000000"/>
              </a:buClr>
              <a:buSzPts val="1700"/>
              <a:buFont typeface="Avenir Roman"/>
              <a:buChar char="○"/>
              <a:defRPr sz="1779">
                <a:solidFill>
                  <a:srgbClr val="000000"/>
                </a:solidFill>
                <a:latin typeface="Avenir Roman"/>
                <a:ea typeface="Avenir Roman"/>
                <a:cs typeface="Avenir Roman"/>
                <a:sym typeface="Avenir Roman"/>
              </a:defRPr>
            </a:pPr>
            <a:r>
              <a:t>How long have children’s social care been involved with the family?</a:t>
            </a:r>
            <a:endParaRPr sz="1691"/>
          </a:p>
          <a:p>
            <a:pPr marL="610361" lvl="1" indent="-203454" algn="l" defTabSz="813816">
              <a:lnSpc>
                <a:spcPct val="90000"/>
              </a:lnSpc>
              <a:spcBef>
                <a:spcPts val="400"/>
              </a:spcBef>
              <a:buClr>
                <a:srgbClr val="000000"/>
              </a:buClr>
              <a:buSzPts val="1700"/>
              <a:buFont typeface="Avenir Roman"/>
              <a:buChar char="○"/>
              <a:defRPr sz="1779">
                <a:solidFill>
                  <a:srgbClr val="000000"/>
                </a:solidFill>
                <a:latin typeface="Avenir Roman"/>
                <a:ea typeface="Avenir Roman"/>
                <a:cs typeface="Avenir Roman"/>
                <a:sym typeface="Avenir Roman"/>
              </a:defRPr>
            </a:pPr>
            <a:r>
              <a:t>What support has been offered to the family and how have they engaged with this offer?</a:t>
            </a:r>
            <a:endParaRPr sz="1691"/>
          </a:p>
          <a:p>
            <a:pPr marL="610361" lvl="1" indent="-203454" algn="l" defTabSz="813816">
              <a:lnSpc>
                <a:spcPct val="90000"/>
              </a:lnSpc>
              <a:spcBef>
                <a:spcPts val="400"/>
              </a:spcBef>
              <a:buClr>
                <a:srgbClr val="000000"/>
              </a:buClr>
              <a:buSzPts val="1700"/>
              <a:buFont typeface="Avenir Roman"/>
              <a:buChar char="○"/>
              <a:defRPr sz="1779">
                <a:solidFill>
                  <a:srgbClr val="000000"/>
                </a:solidFill>
                <a:latin typeface="Avenir Roman"/>
                <a:ea typeface="Avenir Roman"/>
                <a:cs typeface="Avenir Roman"/>
                <a:sym typeface="Avenir Roman"/>
              </a:defRPr>
            </a:pPr>
            <a:r>
              <a:t>What assessments have been completed?</a:t>
            </a:r>
            <a:endParaRPr sz="1691"/>
          </a:p>
          <a:p>
            <a:pPr marL="610361" lvl="1" indent="-203454" algn="l" defTabSz="813816">
              <a:lnSpc>
                <a:spcPct val="90000"/>
              </a:lnSpc>
              <a:spcBef>
                <a:spcPts val="400"/>
              </a:spcBef>
              <a:buClr>
                <a:srgbClr val="000000"/>
              </a:buClr>
              <a:buSzPts val="1700"/>
              <a:buFont typeface="Avenir Roman"/>
              <a:buChar char="○"/>
              <a:defRPr sz="1779">
                <a:solidFill>
                  <a:srgbClr val="000000"/>
                </a:solidFill>
                <a:latin typeface="Avenir Roman"/>
                <a:ea typeface="Avenir Roman"/>
                <a:cs typeface="Avenir Roman"/>
                <a:sym typeface="Avenir Roman"/>
              </a:defRPr>
            </a:pPr>
            <a:r>
              <a:t>Have changes already been made by parents to mitigate the identified risk factors? </a:t>
            </a:r>
          </a:p>
        </p:txBody>
      </p:sp>
    </p:spTree>
  </p:cSld>
  <p:clrMapOvr>
    <a:masterClrMapping/>
  </p:clrMapOvr>
  <p:transition spd="med"/>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Google Shape;80;p16"/>
          <p:cNvSpPr/>
          <p:nvPr/>
        </p:nvSpPr>
        <p:spPr>
          <a:xfrm>
            <a:off x="0" y="-2"/>
            <a:ext cx="12192000" cy="5889603"/>
          </a:xfrm>
          <a:prstGeom prst="rect">
            <a:avLst/>
          </a:prstGeom>
          <a:solidFill>
            <a:srgbClr val="FFFFFF"/>
          </a:solidFill>
          <a:ln w="12700">
            <a:miter lim="400000"/>
          </a:ln>
        </p:spPr>
        <p:txBody>
          <a:bodyPr lIns="0" tIns="0" rIns="0" bIns="0" anchor="ctr"/>
          <a:lstStyle/>
          <a:p>
            <a:endParaRPr sz="1867"/>
          </a:p>
        </p:txBody>
      </p:sp>
      <p:sp>
        <p:nvSpPr>
          <p:cNvPr id="127" name="Google Shape;81;p16"/>
          <p:cNvSpPr txBox="1"/>
          <p:nvPr/>
        </p:nvSpPr>
        <p:spPr>
          <a:xfrm>
            <a:off x="7878000" y="6092334"/>
            <a:ext cx="4314001" cy="615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1800">
                <a:latin typeface="Avenir Roman"/>
                <a:ea typeface="Avenir Roman"/>
                <a:cs typeface="Avenir Roman"/>
                <a:sym typeface="Avenir Roman"/>
              </a:defRPr>
            </a:lvl1pPr>
          </a:lstStyle>
          <a:p>
            <a:r>
              <a:rPr sz="2400"/>
              <a:t>Public Law Working Group</a:t>
            </a:r>
          </a:p>
        </p:txBody>
      </p:sp>
      <p:sp>
        <p:nvSpPr>
          <p:cNvPr id="128" name="Google Shape;82;p16"/>
          <p:cNvSpPr txBox="1"/>
          <p:nvPr/>
        </p:nvSpPr>
        <p:spPr>
          <a:xfrm>
            <a:off x="-2" y="153665"/>
            <a:ext cx="9040803" cy="106685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lgn="ctr">
              <a:defRPr sz="4000">
                <a:latin typeface="Avenir Roman"/>
                <a:ea typeface="Avenir Roman"/>
                <a:cs typeface="Avenir Roman"/>
                <a:sym typeface="Avenir Roman"/>
              </a:defRPr>
            </a:lvl1pPr>
          </a:lstStyle>
          <a:p>
            <a:r>
              <a:rPr sz="5333"/>
              <a:t>What’s new? cont. </a:t>
            </a:r>
          </a:p>
        </p:txBody>
      </p:sp>
      <p:sp>
        <p:nvSpPr>
          <p:cNvPr id="129" name="Google Shape;83;p16"/>
          <p:cNvSpPr txBox="1"/>
          <p:nvPr/>
        </p:nvSpPr>
        <p:spPr>
          <a:xfrm>
            <a:off x="579599" y="1425365"/>
            <a:ext cx="11612403" cy="67626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609585" indent="-507987">
              <a:lnSpc>
                <a:spcPct val="115000"/>
              </a:lnSpc>
              <a:buClr>
                <a:srgbClr val="222222"/>
              </a:buClr>
              <a:buSzPts val="2400"/>
              <a:buFont typeface="Avenir Roman"/>
              <a:buChar char="●"/>
              <a:defRPr sz="2400">
                <a:solidFill>
                  <a:srgbClr val="222222"/>
                </a:solidFill>
                <a:latin typeface="Avenir Roman"/>
                <a:ea typeface="Avenir Roman"/>
                <a:cs typeface="Avenir Roman"/>
                <a:sym typeface="Avenir Roman"/>
              </a:defRPr>
            </a:pPr>
            <a:r>
              <a:rPr sz="3200"/>
              <a:t>Routinely release CGs from attending the whole of a FFH</a:t>
            </a:r>
          </a:p>
          <a:p>
            <a:pPr marL="609585" indent="-507987">
              <a:lnSpc>
                <a:spcPct val="115000"/>
              </a:lnSpc>
              <a:spcBef>
                <a:spcPts val="1333"/>
              </a:spcBef>
              <a:buClr>
                <a:srgbClr val="222222"/>
              </a:buClr>
              <a:buSzPts val="2400"/>
              <a:buFont typeface="Avenir Roman"/>
              <a:buChar char="●"/>
              <a:defRPr sz="2400">
                <a:solidFill>
                  <a:srgbClr val="222222"/>
                </a:solidFill>
                <a:latin typeface="Avenir Roman"/>
                <a:ea typeface="Avenir Roman"/>
                <a:cs typeface="Avenir Roman"/>
                <a:sym typeface="Avenir Roman"/>
              </a:defRPr>
            </a:pPr>
            <a:r>
              <a:rPr sz="3200"/>
              <a:t>Do NOT list a FH before an effective IRH</a:t>
            </a:r>
          </a:p>
          <a:p>
            <a:pPr marL="609585" indent="-507987">
              <a:lnSpc>
                <a:spcPct val="115000"/>
              </a:lnSpc>
              <a:spcBef>
                <a:spcPts val="1333"/>
              </a:spcBef>
              <a:buClr>
                <a:srgbClr val="222222"/>
              </a:buClr>
              <a:buSzPts val="2400"/>
              <a:buFont typeface="Avenir Roman"/>
              <a:buChar char="●"/>
              <a:defRPr sz="2400">
                <a:solidFill>
                  <a:srgbClr val="222222"/>
                </a:solidFill>
                <a:latin typeface="Avenir Roman"/>
                <a:ea typeface="Avenir Roman"/>
                <a:cs typeface="Avenir Roman"/>
                <a:sym typeface="Avenir Roman"/>
              </a:defRPr>
            </a:pPr>
            <a:r>
              <a:rPr sz="3200"/>
              <a:t>More intense focus on IRHs being effective to conclude the proceedings or limit the issues in dispute</a:t>
            </a:r>
          </a:p>
          <a:p>
            <a:pPr marL="609585" indent="-507987">
              <a:lnSpc>
                <a:spcPct val="115000"/>
              </a:lnSpc>
              <a:spcBef>
                <a:spcPts val="1333"/>
              </a:spcBef>
              <a:buClr>
                <a:srgbClr val="222222"/>
              </a:buClr>
              <a:buSzPts val="2400"/>
              <a:buFont typeface="Avenir Roman"/>
              <a:buChar char="●"/>
              <a:defRPr sz="2400">
                <a:solidFill>
                  <a:srgbClr val="222222"/>
                </a:solidFill>
                <a:latin typeface="Avenir Roman"/>
                <a:ea typeface="Avenir Roman"/>
                <a:cs typeface="Avenir Roman"/>
                <a:sym typeface="Avenir Roman"/>
              </a:defRPr>
            </a:pPr>
            <a:r>
              <a:rPr sz="3200"/>
              <a:t>No COs with children remaining at or returning home, unless exceptional reasons for making a CO</a:t>
            </a:r>
          </a:p>
          <a:p>
            <a:pPr>
              <a:lnSpc>
                <a:spcPct val="115000"/>
              </a:lnSpc>
              <a:spcBef>
                <a:spcPts val="1333"/>
              </a:spcBef>
            </a:pPr>
            <a:endParaRPr sz="2667">
              <a:solidFill>
                <a:srgbClr val="222222"/>
              </a:solidFill>
              <a:latin typeface="Avenir Roman"/>
              <a:ea typeface="Avenir Roman"/>
              <a:cs typeface="Avenir Roman"/>
              <a:sym typeface="Avenir Roman"/>
            </a:endParaRPr>
          </a:p>
          <a:p>
            <a:pPr>
              <a:lnSpc>
                <a:spcPct val="115000"/>
              </a:lnSpc>
              <a:spcBef>
                <a:spcPts val="1333"/>
              </a:spcBef>
            </a:pPr>
            <a:endParaRPr sz="2667">
              <a:solidFill>
                <a:srgbClr val="222222"/>
              </a:solidFill>
              <a:latin typeface="Avenir Roman"/>
              <a:ea typeface="Avenir Roman"/>
              <a:cs typeface="Avenir Roman"/>
              <a:sym typeface="Avenir Roman"/>
            </a:endParaRPr>
          </a:p>
          <a:p>
            <a:pPr indent="609585">
              <a:lnSpc>
                <a:spcPct val="115000"/>
              </a:lnSpc>
              <a:spcBef>
                <a:spcPts val="1333"/>
              </a:spcBef>
            </a:pPr>
            <a:endParaRPr sz="2933">
              <a:solidFill>
                <a:srgbClr val="222222"/>
              </a:solidFill>
              <a:latin typeface="Avenir Roman"/>
              <a:ea typeface="Avenir Roman"/>
              <a:cs typeface="Avenir Roman"/>
              <a:sym typeface="Avenir Roman"/>
            </a:endParaRPr>
          </a:p>
          <a:p>
            <a:pPr>
              <a:lnSpc>
                <a:spcPct val="115000"/>
              </a:lnSpc>
              <a:spcBef>
                <a:spcPts val="1333"/>
              </a:spcBef>
            </a:pPr>
            <a:endParaRPr sz="2933">
              <a:solidFill>
                <a:srgbClr val="222222"/>
              </a:solidFill>
              <a:latin typeface="Avenir Roman"/>
              <a:ea typeface="Avenir Roman"/>
              <a:cs typeface="Avenir Roman"/>
              <a:sym typeface="Avenir Roman"/>
            </a:endParaRPr>
          </a:p>
        </p:txBody>
      </p:sp>
      <p:sp>
        <p:nvSpPr>
          <p:cNvPr id="130" name="Google Shape;84;p16"/>
          <p:cNvSpPr/>
          <p:nvPr/>
        </p:nvSpPr>
        <p:spPr>
          <a:xfrm>
            <a:off x="-2" y="1132068"/>
            <a:ext cx="8490803" cy="130001"/>
          </a:xfrm>
          <a:prstGeom prst="rect">
            <a:avLst/>
          </a:prstGeom>
          <a:solidFill>
            <a:srgbClr val="D9EAD3"/>
          </a:solidFill>
          <a:ln w="12700">
            <a:miter lim="400000"/>
          </a:ln>
        </p:spPr>
        <p:txBody>
          <a:bodyPr lIns="0" tIns="0" rIns="0" bIns="0" anchor="ctr"/>
          <a:lstStyle/>
          <a:p>
            <a:endParaRPr sz="1867"/>
          </a:p>
        </p:txBody>
      </p:sp>
    </p:spTree>
  </p:cSld>
  <p:clrMapOvr>
    <a:masterClrMapping/>
  </p:clrMapOvr>
  <p:transition spd="med"/>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Google Shape;89;p17"/>
          <p:cNvSpPr/>
          <p:nvPr/>
        </p:nvSpPr>
        <p:spPr>
          <a:xfrm>
            <a:off x="0" y="-2"/>
            <a:ext cx="12192000" cy="5889603"/>
          </a:xfrm>
          <a:prstGeom prst="rect">
            <a:avLst/>
          </a:prstGeom>
          <a:solidFill>
            <a:srgbClr val="FFFFFF"/>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
        <p:nvSpPr>
          <p:cNvPr id="133" name="Google Shape;90;p17"/>
          <p:cNvSpPr txBox="1"/>
          <p:nvPr/>
        </p:nvSpPr>
        <p:spPr>
          <a:xfrm>
            <a:off x="7878000" y="6092334"/>
            <a:ext cx="4314001" cy="615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1800">
                <a:latin typeface="Avenir Roman"/>
                <a:ea typeface="Avenir Roman"/>
                <a:cs typeface="Avenir Roman"/>
                <a:sym typeface="Avenir Roman"/>
              </a:defRPr>
            </a:lvl1pPr>
          </a:lstStyle>
          <a:p>
            <a:r>
              <a:rPr sz="2400"/>
              <a:t>Public Law Working Group</a:t>
            </a:r>
          </a:p>
        </p:txBody>
      </p:sp>
      <p:sp>
        <p:nvSpPr>
          <p:cNvPr id="134" name="Google Shape;91;p17"/>
          <p:cNvSpPr txBox="1"/>
          <p:nvPr/>
        </p:nvSpPr>
        <p:spPr>
          <a:xfrm>
            <a:off x="1913100" y="849900"/>
            <a:ext cx="10856000" cy="100145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indent="228600">
              <a:lnSpc>
                <a:spcPct val="106999"/>
              </a:lnSpc>
              <a:defRPr sz="3600">
                <a:latin typeface="Avenir Roman"/>
                <a:ea typeface="Avenir Roman"/>
                <a:cs typeface="Avenir Roman"/>
                <a:sym typeface="Avenir Roman"/>
              </a:defRPr>
            </a:lvl1pPr>
          </a:lstStyle>
          <a:p>
            <a:r>
              <a:rPr sz="4800"/>
              <a:t>Short form orders (paras 11-15)</a:t>
            </a:r>
          </a:p>
        </p:txBody>
      </p:sp>
      <p:sp>
        <p:nvSpPr>
          <p:cNvPr id="135" name="Google Shape;92;p17"/>
          <p:cNvSpPr txBox="1"/>
          <p:nvPr/>
        </p:nvSpPr>
        <p:spPr>
          <a:xfrm>
            <a:off x="553101" y="368800"/>
            <a:ext cx="1576401" cy="147728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6000">
                <a:latin typeface="Avenir Roman"/>
                <a:ea typeface="Avenir Roman"/>
                <a:cs typeface="Avenir Roman"/>
                <a:sym typeface="Avenir Roman"/>
              </a:defRPr>
            </a:lvl1pPr>
          </a:lstStyle>
          <a:p>
            <a:r>
              <a:rPr sz="8000"/>
              <a:t>1.</a:t>
            </a:r>
          </a:p>
        </p:txBody>
      </p:sp>
      <p:sp>
        <p:nvSpPr>
          <p:cNvPr id="136" name="Google Shape;93;p17"/>
          <p:cNvSpPr txBox="1"/>
          <p:nvPr/>
        </p:nvSpPr>
        <p:spPr>
          <a:xfrm>
            <a:off x="1089799" y="2107217"/>
            <a:ext cx="10666803" cy="37178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609585" indent="-507987">
              <a:lnSpc>
                <a:spcPct val="106999"/>
              </a:lnSpc>
              <a:buClr>
                <a:srgbClr val="000000"/>
              </a:buClr>
              <a:buSzPts val="2400"/>
              <a:buFont typeface="Avenir Roman"/>
              <a:buChar char="●"/>
              <a:defRPr sz="2400">
                <a:latin typeface="Avenir Roman"/>
                <a:ea typeface="Avenir Roman"/>
                <a:cs typeface="Avenir Roman"/>
                <a:sym typeface="Avenir Roman"/>
              </a:defRPr>
            </a:pPr>
            <a:r>
              <a:rPr sz="3200"/>
              <a:t>CMO completed ONLY for first CMH</a:t>
            </a:r>
          </a:p>
          <a:p>
            <a:pPr marL="609585" indent="-507987">
              <a:lnSpc>
                <a:spcPct val="106999"/>
              </a:lnSpc>
              <a:spcBef>
                <a:spcPts val="1333"/>
              </a:spcBef>
              <a:buClr>
                <a:srgbClr val="000000"/>
              </a:buClr>
              <a:buSzPts val="2400"/>
              <a:buFont typeface="Avenir Roman"/>
              <a:buChar char="●"/>
              <a:defRPr sz="2400">
                <a:latin typeface="Avenir Roman"/>
                <a:ea typeface="Avenir Roman"/>
                <a:cs typeface="Avenir Roman"/>
                <a:sym typeface="Avenir Roman"/>
              </a:defRPr>
            </a:pPr>
            <a:r>
              <a:rPr sz="3200"/>
              <a:t>Thereafter short form order containing only the information, recitals and orders relevant to or made at this hearing</a:t>
            </a:r>
          </a:p>
          <a:p>
            <a:pPr marL="609585" indent="-507987">
              <a:lnSpc>
                <a:spcPct val="106999"/>
              </a:lnSpc>
              <a:spcBef>
                <a:spcPts val="1333"/>
              </a:spcBef>
              <a:buClr>
                <a:srgbClr val="000000"/>
              </a:buClr>
              <a:buSzPts val="2400"/>
              <a:buFont typeface="Avenir Roman"/>
              <a:buChar char="●"/>
              <a:defRPr sz="2400">
                <a:latin typeface="Avenir Roman"/>
                <a:ea typeface="Avenir Roman"/>
                <a:cs typeface="Avenir Roman"/>
                <a:sym typeface="Avenir Roman"/>
              </a:defRPr>
            </a:pPr>
            <a:r>
              <a:rPr sz="3200"/>
              <a:t>To be submitted to court within 24 hours of the hearing unless the judge directs otherwise</a:t>
            </a:r>
          </a:p>
        </p:txBody>
      </p:sp>
      <p:sp>
        <p:nvSpPr>
          <p:cNvPr id="137" name="Google Shape;94;p17"/>
          <p:cNvSpPr/>
          <p:nvPr/>
        </p:nvSpPr>
        <p:spPr>
          <a:xfrm>
            <a:off x="553101" y="1650901"/>
            <a:ext cx="1576401" cy="187201"/>
          </a:xfrm>
          <a:prstGeom prst="rect">
            <a:avLst/>
          </a:prstGeom>
          <a:solidFill>
            <a:srgbClr val="D9EAD3"/>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Tree>
  </p:cSld>
  <p:clrMapOvr>
    <a:masterClrMapping/>
  </p:clrMapOvr>
  <p:transition spd="med"/>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Google Shape;99;p18"/>
          <p:cNvSpPr/>
          <p:nvPr/>
        </p:nvSpPr>
        <p:spPr>
          <a:xfrm>
            <a:off x="0" y="-2"/>
            <a:ext cx="12192000" cy="5889603"/>
          </a:xfrm>
          <a:prstGeom prst="rect">
            <a:avLst/>
          </a:prstGeom>
          <a:solidFill>
            <a:srgbClr val="FFFFFF"/>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
        <p:nvSpPr>
          <p:cNvPr id="140" name="Google Shape;100;p18"/>
          <p:cNvSpPr txBox="1"/>
          <p:nvPr/>
        </p:nvSpPr>
        <p:spPr>
          <a:xfrm>
            <a:off x="7878000" y="6092334"/>
            <a:ext cx="4314001" cy="615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1800">
                <a:latin typeface="Avenir Roman"/>
                <a:ea typeface="Avenir Roman"/>
                <a:cs typeface="Avenir Roman"/>
                <a:sym typeface="Avenir Roman"/>
              </a:defRPr>
            </a:lvl1pPr>
          </a:lstStyle>
          <a:p>
            <a:r>
              <a:rPr sz="2400"/>
              <a:t>Public Law Working Group</a:t>
            </a:r>
          </a:p>
        </p:txBody>
      </p:sp>
      <p:sp>
        <p:nvSpPr>
          <p:cNvPr id="141" name="Google Shape;101;p18"/>
          <p:cNvSpPr txBox="1"/>
          <p:nvPr/>
        </p:nvSpPr>
        <p:spPr>
          <a:xfrm>
            <a:off x="2240134" y="615199"/>
            <a:ext cx="9998399" cy="23877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indent="304792">
              <a:lnSpc>
                <a:spcPct val="106999"/>
              </a:lnSpc>
              <a:defRPr sz="2400">
                <a:latin typeface="Avenir Roman"/>
                <a:ea typeface="Avenir Roman"/>
                <a:cs typeface="Avenir Roman"/>
                <a:sym typeface="Avenir Roman"/>
              </a:defRPr>
            </a:pPr>
            <a:r>
              <a:rPr sz="3200"/>
              <a:t>Case Summary, Position Statements and CG’s Position Statement to be in template format (Appendix H1-H3) (paras 16-17)</a:t>
            </a:r>
          </a:p>
          <a:p>
            <a:pPr marL="304792" algn="just">
              <a:lnSpc>
                <a:spcPct val="106999"/>
              </a:lnSpc>
              <a:spcBef>
                <a:spcPts val="1067"/>
              </a:spcBef>
            </a:pPr>
            <a:endParaRPr sz="2667">
              <a:latin typeface="Avenir Roman"/>
              <a:ea typeface="Avenir Roman"/>
              <a:cs typeface="Avenir Roman"/>
              <a:sym typeface="Avenir Roman"/>
            </a:endParaRPr>
          </a:p>
        </p:txBody>
      </p:sp>
      <p:sp>
        <p:nvSpPr>
          <p:cNvPr id="142" name="Google Shape;102;p18"/>
          <p:cNvSpPr txBox="1"/>
          <p:nvPr/>
        </p:nvSpPr>
        <p:spPr>
          <a:xfrm>
            <a:off x="663732" y="359532"/>
            <a:ext cx="1576403" cy="147728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6000">
                <a:latin typeface="Avenir Roman"/>
                <a:ea typeface="Avenir Roman"/>
                <a:cs typeface="Avenir Roman"/>
                <a:sym typeface="Avenir Roman"/>
              </a:defRPr>
            </a:lvl1pPr>
          </a:lstStyle>
          <a:p>
            <a:r>
              <a:rPr sz="8000"/>
              <a:t>2.</a:t>
            </a:r>
          </a:p>
        </p:txBody>
      </p:sp>
      <p:sp>
        <p:nvSpPr>
          <p:cNvPr id="143" name="Google Shape;103;p18"/>
          <p:cNvSpPr txBox="1"/>
          <p:nvPr/>
        </p:nvSpPr>
        <p:spPr>
          <a:xfrm>
            <a:off x="831399" y="2797667"/>
            <a:ext cx="10529203" cy="215651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609585" indent="-491054">
              <a:lnSpc>
                <a:spcPct val="106999"/>
              </a:lnSpc>
              <a:buClr>
                <a:srgbClr val="000000"/>
              </a:buClr>
              <a:buSzPts val="2200"/>
              <a:buFont typeface="Avenir Roman"/>
              <a:buChar char="●"/>
              <a:defRPr sz="2200">
                <a:latin typeface="Avenir Roman"/>
                <a:ea typeface="Avenir Roman"/>
                <a:cs typeface="Avenir Roman"/>
                <a:sym typeface="Avenir Roman"/>
              </a:defRPr>
            </a:pPr>
            <a:r>
              <a:rPr sz="2933"/>
              <a:t>To be filed and served on or before 4pm the day before the hearing</a:t>
            </a:r>
          </a:p>
          <a:p>
            <a:pPr marL="609585" indent="-491054">
              <a:lnSpc>
                <a:spcPct val="106999"/>
              </a:lnSpc>
              <a:buClr>
                <a:srgbClr val="000000"/>
              </a:buClr>
              <a:buSzPts val="2200"/>
              <a:buFont typeface="Avenir Roman"/>
              <a:buChar char="●"/>
              <a:defRPr sz="2200">
                <a:latin typeface="Avenir Roman"/>
                <a:ea typeface="Avenir Roman"/>
                <a:cs typeface="Avenir Roman"/>
                <a:sym typeface="Avenir Roman"/>
              </a:defRPr>
            </a:pPr>
            <a:r>
              <a:rPr sz="2933"/>
              <a:t>After the first CMH, Case Summaries should not repeat the whole of the background information</a:t>
            </a:r>
          </a:p>
        </p:txBody>
      </p:sp>
      <p:sp>
        <p:nvSpPr>
          <p:cNvPr id="144" name="Google Shape;104;p18"/>
          <p:cNvSpPr/>
          <p:nvPr/>
        </p:nvSpPr>
        <p:spPr>
          <a:xfrm>
            <a:off x="663732" y="1649933"/>
            <a:ext cx="1576403" cy="187201"/>
          </a:xfrm>
          <a:prstGeom prst="rect">
            <a:avLst/>
          </a:prstGeom>
          <a:solidFill>
            <a:srgbClr val="D9EAD3"/>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Tree>
  </p:cSld>
  <p:clrMapOvr>
    <a:masterClrMapping/>
  </p:clrMapOvr>
  <p:transition spd="med"/>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Google Shape;109;p19"/>
          <p:cNvSpPr/>
          <p:nvPr/>
        </p:nvSpPr>
        <p:spPr>
          <a:xfrm>
            <a:off x="0" y="-2"/>
            <a:ext cx="12192000" cy="5889603"/>
          </a:xfrm>
          <a:prstGeom prst="rect">
            <a:avLst/>
          </a:prstGeom>
          <a:solidFill>
            <a:srgbClr val="FFFFFF"/>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
        <p:nvSpPr>
          <p:cNvPr id="147" name="Google Shape;110;p19"/>
          <p:cNvSpPr txBox="1"/>
          <p:nvPr/>
        </p:nvSpPr>
        <p:spPr>
          <a:xfrm>
            <a:off x="7878000" y="6092334"/>
            <a:ext cx="4314001" cy="615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1800">
                <a:latin typeface="Avenir Roman"/>
                <a:ea typeface="Avenir Roman"/>
                <a:cs typeface="Avenir Roman"/>
                <a:sym typeface="Avenir Roman"/>
              </a:defRPr>
            </a:lvl1pPr>
          </a:lstStyle>
          <a:p>
            <a:r>
              <a:rPr sz="2400"/>
              <a:t>Public Law Working Group</a:t>
            </a:r>
          </a:p>
        </p:txBody>
      </p:sp>
      <p:sp>
        <p:nvSpPr>
          <p:cNvPr id="148" name="Google Shape;111;p19"/>
          <p:cNvSpPr txBox="1"/>
          <p:nvPr/>
        </p:nvSpPr>
        <p:spPr>
          <a:xfrm>
            <a:off x="2240133" y="359532"/>
            <a:ext cx="9485200" cy="193285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indent="609585">
              <a:lnSpc>
                <a:spcPct val="106999"/>
              </a:lnSpc>
              <a:defRPr sz="3600">
                <a:latin typeface="Avenir Roman"/>
                <a:ea typeface="Avenir Roman"/>
                <a:cs typeface="Avenir Roman"/>
                <a:sym typeface="Avenir Roman"/>
              </a:defRPr>
            </a:pPr>
            <a:r>
              <a:rPr sz="4800"/>
              <a:t> </a:t>
            </a:r>
          </a:p>
          <a:p>
            <a:pPr indent="304792">
              <a:lnSpc>
                <a:spcPct val="106999"/>
              </a:lnSpc>
              <a:spcBef>
                <a:spcPts val="1067"/>
              </a:spcBef>
              <a:defRPr sz="3600">
                <a:latin typeface="Avenir Roman"/>
                <a:ea typeface="Avenir Roman"/>
                <a:cs typeface="Avenir Roman"/>
                <a:sym typeface="Avenir Roman"/>
              </a:defRPr>
            </a:pPr>
            <a:r>
              <a:rPr sz="4800"/>
              <a:t>Newborn babies (paras 18-20)</a:t>
            </a:r>
          </a:p>
        </p:txBody>
      </p:sp>
      <p:sp>
        <p:nvSpPr>
          <p:cNvPr id="149" name="Google Shape;112;p19"/>
          <p:cNvSpPr txBox="1"/>
          <p:nvPr/>
        </p:nvSpPr>
        <p:spPr>
          <a:xfrm>
            <a:off x="663732" y="657532"/>
            <a:ext cx="1576403" cy="147728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6000">
                <a:latin typeface="Avenir Roman"/>
                <a:ea typeface="Avenir Roman"/>
                <a:cs typeface="Avenir Roman"/>
                <a:sym typeface="Avenir Roman"/>
              </a:defRPr>
            </a:lvl1pPr>
          </a:lstStyle>
          <a:p>
            <a:r>
              <a:rPr sz="8000"/>
              <a:t>3.</a:t>
            </a:r>
          </a:p>
        </p:txBody>
      </p:sp>
      <p:sp>
        <p:nvSpPr>
          <p:cNvPr id="150" name="Google Shape;113;p19"/>
          <p:cNvSpPr txBox="1"/>
          <p:nvPr/>
        </p:nvSpPr>
        <p:spPr>
          <a:xfrm>
            <a:off x="1386067" y="2771100"/>
            <a:ext cx="10436000" cy="319095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609585" indent="-507987">
              <a:lnSpc>
                <a:spcPct val="106999"/>
              </a:lnSpc>
              <a:buClr>
                <a:srgbClr val="000000"/>
              </a:buClr>
              <a:buSzPts val="2400"/>
              <a:buFont typeface="Avenir Roman"/>
              <a:buChar char="●"/>
              <a:defRPr sz="2400">
                <a:latin typeface="Avenir Roman"/>
                <a:ea typeface="Avenir Roman"/>
                <a:cs typeface="Avenir Roman"/>
                <a:sym typeface="Avenir Roman"/>
              </a:defRPr>
            </a:pPr>
            <a:r>
              <a:rPr sz="3200"/>
              <a:t>Prepare application and supporting documents in advance of birth where application intended to be made for removal of baby into care</a:t>
            </a:r>
          </a:p>
          <a:p>
            <a:pPr marL="609585" indent="-507987">
              <a:lnSpc>
                <a:spcPct val="106999"/>
              </a:lnSpc>
              <a:spcBef>
                <a:spcPts val="1333"/>
              </a:spcBef>
              <a:buClr>
                <a:srgbClr val="000000"/>
              </a:buClr>
              <a:buSzPts val="2400"/>
              <a:buFont typeface="Avenir Roman"/>
              <a:buChar char="●"/>
              <a:defRPr sz="2400">
                <a:latin typeface="Avenir Roman"/>
                <a:ea typeface="Avenir Roman"/>
                <a:cs typeface="Avenir Roman"/>
                <a:sym typeface="Avenir Roman"/>
              </a:defRPr>
            </a:pPr>
            <a:r>
              <a:rPr sz="3200"/>
              <a:t>Strict case management directions and time limits</a:t>
            </a:r>
          </a:p>
          <a:p>
            <a:pPr algn="just">
              <a:lnSpc>
                <a:spcPct val="106999"/>
              </a:lnSpc>
              <a:spcBef>
                <a:spcPts val="1333"/>
              </a:spcBef>
            </a:pPr>
            <a:endParaRPr sz="3200">
              <a:latin typeface="Avenir Roman"/>
              <a:ea typeface="Avenir Roman"/>
              <a:cs typeface="Avenir Roman"/>
              <a:sym typeface="Avenir Roman"/>
            </a:endParaRPr>
          </a:p>
        </p:txBody>
      </p:sp>
      <p:sp>
        <p:nvSpPr>
          <p:cNvPr id="151" name="Google Shape;114;p19"/>
          <p:cNvSpPr/>
          <p:nvPr/>
        </p:nvSpPr>
        <p:spPr>
          <a:xfrm>
            <a:off x="663732" y="2135118"/>
            <a:ext cx="1576403" cy="187201"/>
          </a:xfrm>
          <a:prstGeom prst="rect">
            <a:avLst/>
          </a:prstGeom>
          <a:solidFill>
            <a:srgbClr val="D9EAD3"/>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Tree>
  </p:cSld>
  <p:clrMapOvr>
    <a:masterClrMapping/>
  </p:clrMapOvr>
  <p:transition spd="med"/>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Google Shape;119;p20"/>
          <p:cNvSpPr/>
          <p:nvPr/>
        </p:nvSpPr>
        <p:spPr>
          <a:xfrm>
            <a:off x="0" y="-2"/>
            <a:ext cx="12192000" cy="5889603"/>
          </a:xfrm>
          <a:prstGeom prst="rect">
            <a:avLst/>
          </a:prstGeom>
          <a:solidFill>
            <a:srgbClr val="FFFFFF"/>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
        <p:nvSpPr>
          <p:cNvPr id="154" name="Google Shape;120;p20"/>
          <p:cNvSpPr txBox="1"/>
          <p:nvPr/>
        </p:nvSpPr>
        <p:spPr>
          <a:xfrm>
            <a:off x="7878000" y="6092334"/>
            <a:ext cx="4314001" cy="615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1800">
                <a:latin typeface="Avenir Roman"/>
                <a:ea typeface="Avenir Roman"/>
                <a:cs typeface="Avenir Roman"/>
                <a:sym typeface="Avenir Roman"/>
              </a:defRPr>
            </a:lvl1pPr>
          </a:lstStyle>
          <a:p>
            <a:r>
              <a:rPr sz="2400"/>
              <a:t>Public Law Working Group</a:t>
            </a:r>
          </a:p>
        </p:txBody>
      </p:sp>
      <p:sp>
        <p:nvSpPr>
          <p:cNvPr id="155" name="Google Shape;121;p20"/>
          <p:cNvSpPr txBox="1"/>
          <p:nvPr/>
        </p:nvSpPr>
        <p:spPr>
          <a:xfrm>
            <a:off x="2953468" y="1213432"/>
            <a:ext cx="8177601" cy="326533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304792">
              <a:lnSpc>
                <a:spcPct val="106999"/>
              </a:lnSpc>
              <a:defRPr sz="3600">
                <a:latin typeface="Avenir Roman"/>
                <a:ea typeface="Avenir Roman"/>
                <a:cs typeface="Avenir Roman"/>
                <a:sym typeface="Avenir Roman"/>
              </a:defRPr>
            </a:pPr>
            <a:r>
              <a:rPr sz="4800"/>
              <a:t>26-week limit (para 21)</a:t>
            </a:r>
          </a:p>
          <a:p>
            <a:pPr indent="304792" algn="just">
              <a:lnSpc>
                <a:spcPct val="106999"/>
              </a:lnSpc>
              <a:spcBef>
                <a:spcPts val="1067"/>
              </a:spcBef>
            </a:pPr>
            <a:endParaRPr sz="4000">
              <a:latin typeface="Avenir Roman"/>
              <a:ea typeface="Avenir Roman"/>
              <a:cs typeface="Avenir Roman"/>
              <a:sym typeface="Avenir Roman"/>
            </a:endParaRPr>
          </a:p>
          <a:p>
            <a:pPr marL="304792" algn="just">
              <a:lnSpc>
                <a:spcPct val="106999"/>
              </a:lnSpc>
              <a:spcBef>
                <a:spcPts val="1067"/>
              </a:spcBef>
            </a:pPr>
            <a:endParaRPr sz="4000">
              <a:latin typeface="Avenir Roman"/>
              <a:ea typeface="Avenir Roman"/>
              <a:cs typeface="Avenir Roman"/>
              <a:sym typeface="Avenir Roman"/>
            </a:endParaRPr>
          </a:p>
          <a:p>
            <a:pPr marL="304792" algn="just">
              <a:lnSpc>
                <a:spcPct val="106999"/>
              </a:lnSpc>
            </a:pPr>
            <a:endParaRPr sz="4000">
              <a:latin typeface="Avenir Roman"/>
              <a:ea typeface="Avenir Roman"/>
              <a:cs typeface="Avenir Roman"/>
              <a:sym typeface="Avenir Roman"/>
            </a:endParaRPr>
          </a:p>
        </p:txBody>
      </p:sp>
      <p:sp>
        <p:nvSpPr>
          <p:cNvPr id="156" name="Google Shape;122;p20"/>
          <p:cNvSpPr txBox="1"/>
          <p:nvPr/>
        </p:nvSpPr>
        <p:spPr>
          <a:xfrm>
            <a:off x="1181099" y="899832"/>
            <a:ext cx="1576403" cy="147728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6000">
                <a:latin typeface="Avenir Roman"/>
                <a:ea typeface="Avenir Roman"/>
                <a:cs typeface="Avenir Roman"/>
                <a:sym typeface="Avenir Roman"/>
              </a:defRPr>
            </a:lvl1pPr>
          </a:lstStyle>
          <a:p>
            <a:r>
              <a:rPr sz="8000"/>
              <a:t>4.</a:t>
            </a:r>
          </a:p>
        </p:txBody>
      </p:sp>
      <p:sp>
        <p:nvSpPr>
          <p:cNvPr id="157" name="Google Shape;123;p20"/>
          <p:cNvSpPr txBox="1"/>
          <p:nvPr/>
        </p:nvSpPr>
        <p:spPr>
          <a:xfrm>
            <a:off x="532633" y="2705800"/>
            <a:ext cx="11386400" cy="392821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609585" indent="-524920">
              <a:lnSpc>
                <a:spcPct val="106999"/>
              </a:lnSpc>
              <a:buClr>
                <a:srgbClr val="000000"/>
              </a:buClr>
              <a:buSzPts val="2600"/>
              <a:buFont typeface="Avenir Roman"/>
              <a:buChar char="●"/>
              <a:defRPr sz="2600">
                <a:latin typeface="Avenir Roman"/>
                <a:ea typeface="Avenir Roman"/>
                <a:cs typeface="Avenir Roman"/>
                <a:sym typeface="Avenir Roman"/>
              </a:defRPr>
            </a:pPr>
            <a:r>
              <a:rPr sz="3467"/>
              <a:t>Where way forward is clear (eg child not to return to parent(s)) but further time is required to determine plan or placement which in best interests of child, consider extending the 26 week limit</a:t>
            </a:r>
          </a:p>
          <a:p>
            <a:pPr algn="just">
              <a:lnSpc>
                <a:spcPct val="106999"/>
              </a:lnSpc>
              <a:spcBef>
                <a:spcPts val="1067"/>
              </a:spcBef>
            </a:pPr>
            <a:endParaRPr sz="3467">
              <a:latin typeface="Avenir Roman"/>
              <a:ea typeface="Avenir Roman"/>
              <a:cs typeface="Avenir Roman"/>
              <a:sym typeface="Avenir Roman"/>
            </a:endParaRPr>
          </a:p>
          <a:p>
            <a:pPr algn="just">
              <a:lnSpc>
                <a:spcPct val="106999"/>
              </a:lnSpc>
              <a:spcBef>
                <a:spcPts val="1067"/>
              </a:spcBef>
            </a:pPr>
            <a:endParaRPr sz="3467">
              <a:latin typeface="Avenir Roman"/>
              <a:ea typeface="Avenir Roman"/>
              <a:cs typeface="Avenir Roman"/>
              <a:sym typeface="Avenir Roman"/>
            </a:endParaRPr>
          </a:p>
        </p:txBody>
      </p:sp>
      <p:sp>
        <p:nvSpPr>
          <p:cNvPr id="158" name="Google Shape;124;p20"/>
          <p:cNvSpPr/>
          <p:nvPr/>
        </p:nvSpPr>
        <p:spPr>
          <a:xfrm>
            <a:off x="1181099" y="2190233"/>
            <a:ext cx="1576403" cy="187201"/>
          </a:xfrm>
          <a:prstGeom prst="rect">
            <a:avLst/>
          </a:prstGeom>
          <a:solidFill>
            <a:srgbClr val="D9EAD3"/>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Tree>
  </p:cSld>
  <p:clrMapOvr>
    <a:masterClrMapping/>
  </p:clrMapOvr>
  <p:transition spd="med"/>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Google Shape;129;p21"/>
          <p:cNvSpPr/>
          <p:nvPr/>
        </p:nvSpPr>
        <p:spPr>
          <a:xfrm>
            <a:off x="0" y="-2"/>
            <a:ext cx="12192000" cy="5889603"/>
          </a:xfrm>
          <a:prstGeom prst="rect">
            <a:avLst/>
          </a:prstGeom>
          <a:solidFill>
            <a:srgbClr val="FFFFFF"/>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
        <p:nvSpPr>
          <p:cNvPr id="161" name="Google Shape;130;p21"/>
          <p:cNvSpPr txBox="1"/>
          <p:nvPr/>
        </p:nvSpPr>
        <p:spPr>
          <a:xfrm>
            <a:off x="7878000" y="6092334"/>
            <a:ext cx="4314001" cy="615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1800">
                <a:latin typeface="Avenir Roman"/>
                <a:ea typeface="Avenir Roman"/>
                <a:cs typeface="Avenir Roman"/>
                <a:sym typeface="Avenir Roman"/>
              </a:defRPr>
            </a:lvl1pPr>
          </a:lstStyle>
          <a:p>
            <a:r>
              <a:rPr sz="2400"/>
              <a:t>Public Law Working Group</a:t>
            </a:r>
          </a:p>
        </p:txBody>
      </p:sp>
      <p:sp>
        <p:nvSpPr>
          <p:cNvPr id="162" name="Google Shape;131;p21"/>
          <p:cNvSpPr txBox="1"/>
          <p:nvPr/>
        </p:nvSpPr>
        <p:spPr>
          <a:xfrm>
            <a:off x="2240133" y="793500"/>
            <a:ext cx="9098000" cy="255341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indent="304792" algn="just">
              <a:lnSpc>
                <a:spcPct val="106999"/>
              </a:lnSpc>
              <a:defRPr sz="4000">
                <a:latin typeface="Avenir Roman"/>
                <a:ea typeface="Avenir Roman"/>
                <a:cs typeface="Avenir Roman"/>
                <a:sym typeface="Avenir Roman"/>
              </a:defRPr>
            </a:pPr>
            <a:r>
              <a:rPr sz="5333"/>
              <a:t>Experts (paras 22-24)</a:t>
            </a:r>
          </a:p>
          <a:p>
            <a:pPr marL="304792" algn="just">
              <a:lnSpc>
                <a:spcPct val="106999"/>
              </a:lnSpc>
              <a:spcBef>
                <a:spcPts val="1067"/>
              </a:spcBef>
            </a:pPr>
            <a:endParaRPr sz="4000">
              <a:latin typeface="Avenir Roman"/>
              <a:ea typeface="Avenir Roman"/>
              <a:cs typeface="Avenir Roman"/>
              <a:sym typeface="Avenir Roman"/>
            </a:endParaRPr>
          </a:p>
          <a:p>
            <a:pPr marL="304792" algn="just">
              <a:lnSpc>
                <a:spcPct val="106999"/>
              </a:lnSpc>
            </a:pPr>
            <a:endParaRPr sz="4000">
              <a:latin typeface="Avenir Roman"/>
              <a:ea typeface="Avenir Roman"/>
              <a:cs typeface="Avenir Roman"/>
              <a:sym typeface="Avenir Roman"/>
            </a:endParaRPr>
          </a:p>
        </p:txBody>
      </p:sp>
      <p:sp>
        <p:nvSpPr>
          <p:cNvPr id="163" name="Google Shape;132;p21"/>
          <p:cNvSpPr txBox="1"/>
          <p:nvPr/>
        </p:nvSpPr>
        <p:spPr>
          <a:xfrm>
            <a:off x="663732" y="588134"/>
            <a:ext cx="1576403" cy="147728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6000">
                <a:latin typeface="Avenir Roman"/>
                <a:ea typeface="Avenir Roman"/>
                <a:cs typeface="Avenir Roman"/>
                <a:sym typeface="Avenir Roman"/>
              </a:defRPr>
            </a:lvl1pPr>
          </a:lstStyle>
          <a:p>
            <a:r>
              <a:rPr sz="8000"/>
              <a:t>5.</a:t>
            </a:r>
          </a:p>
        </p:txBody>
      </p:sp>
      <p:sp>
        <p:nvSpPr>
          <p:cNvPr id="164" name="Google Shape;133;p21"/>
          <p:cNvSpPr txBox="1"/>
          <p:nvPr/>
        </p:nvSpPr>
        <p:spPr>
          <a:xfrm>
            <a:off x="1141501" y="2609132"/>
            <a:ext cx="10555999" cy="496849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609585" indent="-558786">
              <a:lnSpc>
                <a:spcPct val="106999"/>
              </a:lnSpc>
              <a:buClr>
                <a:srgbClr val="000000"/>
              </a:buClr>
              <a:buSzPts val="3000"/>
              <a:buFont typeface="Avenir Roman"/>
              <a:buChar char="●"/>
              <a:defRPr sz="3000">
                <a:latin typeface="Avenir Roman"/>
                <a:ea typeface="Avenir Roman"/>
                <a:cs typeface="Avenir Roman"/>
                <a:sym typeface="Avenir Roman"/>
              </a:defRPr>
            </a:pPr>
            <a:r>
              <a:rPr sz="4000"/>
              <a:t>ONLY where NECESSARY for just and fair determination of the proceedings</a:t>
            </a:r>
          </a:p>
          <a:p>
            <a:pPr marL="609585" indent="-558786">
              <a:lnSpc>
                <a:spcPct val="106999"/>
              </a:lnSpc>
              <a:buClr>
                <a:srgbClr val="000000"/>
              </a:buClr>
              <a:buSzPts val="3000"/>
              <a:buFont typeface="Avenir Roman"/>
              <a:buChar char="●"/>
              <a:defRPr sz="3000">
                <a:latin typeface="Avenir Roman"/>
                <a:ea typeface="Avenir Roman"/>
                <a:cs typeface="Avenir Roman"/>
                <a:sym typeface="Avenir Roman"/>
              </a:defRPr>
            </a:pPr>
            <a:r>
              <a:rPr sz="4000"/>
              <a:t>Judges MUST scrutinise all applications for experts with rigour</a:t>
            </a:r>
          </a:p>
          <a:p>
            <a:pPr algn="just">
              <a:lnSpc>
                <a:spcPct val="106999"/>
              </a:lnSpc>
              <a:spcBef>
                <a:spcPts val="1067"/>
              </a:spcBef>
            </a:pPr>
            <a:endParaRPr sz="4000">
              <a:latin typeface="Avenir Roman"/>
              <a:ea typeface="Avenir Roman"/>
              <a:cs typeface="Avenir Roman"/>
              <a:sym typeface="Avenir Roman"/>
            </a:endParaRPr>
          </a:p>
          <a:p>
            <a:pPr algn="just">
              <a:lnSpc>
                <a:spcPct val="106999"/>
              </a:lnSpc>
            </a:pPr>
            <a:endParaRPr sz="4000">
              <a:latin typeface="Avenir Roman"/>
              <a:ea typeface="Avenir Roman"/>
              <a:cs typeface="Avenir Roman"/>
              <a:sym typeface="Avenir Roman"/>
            </a:endParaRPr>
          </a:p>
          <a:p>
            <a:pPr algn="just">
              <a:lnSpc>
                <a:spcPct val="106999"/>
              </a:lnSpc>
            </a:pPr>
            <a:endParaRPr sz="4000">
              <a:latin typeface="Avenir Roman"/>
              <a:ea typeface="Avenir Roman"/>
              <a:cs typeface="Avenir Roman"/>
              <a:sym typeface="Avenir Roman"/>
            </a:endParaRPr>
          </a:p>
        </p:txBody>
      </p:sp>
      <p:sp>
        <p:nvSpPr>
          <p:cNvPr id="165" name="Google Shape;134;p21"/>
          <p:cNvSpPr/>
          <p:nvPr/>
        </p:nvSpPr>
        <p:spPr>
          <a:xfrm>
            <a:off x="663732" y="1878533"/>
            <a:ext cx="1576403" cy="187201"/>
          </a:xfrm>
          <a:prstGeom prst="rect">
            <a:avLst/>
          </a:prstGeom>
          <a:solidFill>
            <a:srgbClr val="D9EAD3"/>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Tree>
  </p:cSld>
  <p:clrMapOvr>
    <a:masterClrMapping/>
  </p:clrMapOvr>
  <p:transition spd="med"/>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Google Shape;139;p22"/>
          <p:cNvSpPr/>
          <p:nvPr/>
        </p:nvSpPr>
        <p:spPr>
          <a:xfrm>
            <a:off x="0" y="-2"/>
            <a:ext cx="12192000" cy="5889603"/>
          </a:xfrm>
          <a:prstGeom prst="rect">
            <a:avLst/>
          </a:prstGeom>
          <a:solidFill>
            <a:srgbClr val="FFFFFF"/>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
        <p:nvSpPr>
          <p:cNvPr id="168" name="Google Shape;140;p22"/>
          <p:cNvSpPr txBox="1"/>
          <p:nvPr/>
        </p:nvSpPr>
        <p:spPr>
          <a:xfrm>
            <a:off x="7878000" y="6092334"/>
            <a:ext cx="4314001" cy="615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1800">
                <a:latin typeface="Avenir Roman"/>
                <a:ea typeface="Avenir Roman"/>
                <a:cs typeface="Avenir Roman"/>
                <a:sym typeface="Avenir Roman"/>
              </a:defRPr>
            </a:lvl1pPr>
          </a:lstStyle>
          <a:p>
            <a:r>
              <a:rPr sz="2400"/>
              <a:t>Public Law Working Group</a:t>
            </a:r>
          </a:p>
        </p:txBody>
      </p:sp>
      <p:sp>
        <p:nvSpPr>
          <p:cNvPr id="169" name="Google Shape;141;p22"/>
          <p:cNvSpPr txBox="1"/>
          <p:nvPr/>
        </p:nvSpPr>
        <p:spPr>
          <a:xfrm>
            <a:off x="2240133" y="359533"/>
            <a:ext cx="9283600" cy="415282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304792">
              <a:lnSpc>
                <a:spcPct val="106999"/>
              </a:lnSpc>
              <a:defRPr sz="4000">
                <a:latin typeface="Avenir Roman"/>
                <a:ea typeface="Avenir Roman"/>
                <a:cs typeface="Avenir Roman"/>
                <a:sym typeface="Avenir Roman"/>
              </a:defRPr>
            </a:pPr>
            <a:r>
              <a:rPr sz="5333"/>
              <a:t>Hearings &amp; FFHs (25-29)</a:t>
            </a:r>
          </a:p>
          <a:p>
            <a:pPr indent="304792" algn="just">
              <a:lnSpc>
                <a:spcPct val="106999"/>
              </a:lnSpc>
              <a:spcBef>
                <a:spcPts val="1067"/>
              </a:spcBef>
            </a:pPr>
            <a:endParaRPr sz="4000">
              <a:latin typeface="Avenir Roman"/>
              <a:ea typeface="Avenir Roman"/>
              <a:cs typeface="Avenir Roman"/>
              <a:sym typeface="Avenir Roman"/>
            </a:endParaRPr>
          </a:p>
          <a:p>
            <a:pPr indent="304792" algn="just">
              <a:lnSpc>
                <a:spcPct val="106999"/>
              </a:lnSpc>
              <a:spcBef>
                <a:spcPts val="1067"/>
              </a:spcBef>
            </a:pPr>
            <a:endParaRPr sz="4000">
              <a:latin typeface="Avenir Roman"/>
              <a:ea typeface="Avenir Roman"/>
              <a:cs typeface="Avenir Roman"/>
              <a:sym typeface="Avenir Roman"/>
            </a:endParaRPr>
          </a:p>
          <a:p>
            <a:pPr marL="304792" algn="just">
              <a:lnSpc>
                <a:spcPct val="106999"/>
              </a:lnSpc>
              <a:spcBef>
                <a:spcPts val="1067"/>
              </a:spcBef>
            </a:pPr>
            <a:endParaRPr sz="4000">
              <a:latin typeface="Avenir Roman"/>
              <a:ea typeface="Avenir Roman"/>
              <a:cs typeface="Avenir Roman"/>
              <a:sym typeface="Avenir Roman"/>
            </a:endParaRPr>
          </a:p>
          <a:p>
            <a:pPr marL="304792" algn="just">
              <a:lnSpc>
                <a:spcPct val="106999"/>
              </a:lnSpc>
            </a:pPr>
            <a:endParaRPr sz="4000">
              <a:latin typeface="Avenir Roman"/>
              <a:ea typeface="Avenir Roman"/>
              <a:cs typeface="Avenir Roman"/>
              <a:sym typeface="Avenir Roman"/>
            </a:endParaRPr>
          </a:p>
        </p:txBody>
      </p:sp>
      <p:sp>
        <p:nvSpPr>
          <p:cNvPr id="170" name="Google Shape;142;p22"/>
          <p:cNvSpPr txBox="1"/>
          <p:nvPr/>
        </p:nvSpPr>
        <p:spPr>
          <a:xfrm>
            <a:off x="663732" y="0"/>
            <a:ext cx="1576403" cy="147728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6000">
                <a:latin typeface="Avenir Roman"/>
                <a:ea typeface="Avenir Roman"/>
                <a:cs typeface="Avenir Roman"/>
                <a:sym typeface="Avenir Roman"/>
              </a:defRPr>
            </a:lvl1pPr>
          </a:lstStyle>
          <a:p>
            <a:r>
              <a:rPr sz="8000"/>
              <a:t>6.</a:t>
            </a:r>
          </a:p>
        </p:txBody>
      </p:sp>
      <p:sp>
        <p:nvSpPr>
          <p:cNvPr id="171" name="Google Shape;143;p22"/>
          <p:cNvSpPr txBox="1"/>
          <p:nvPr/>
        </p:nvSpPr>
        <p:spPr>
          <a:xfrm>
            <a:off x="379599" y="1477599"/>
            <a:ext cx="11812403" cy="560476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609585" indent="-457189">
              <a:buClr>
                <a:srgbClr val="000000"/>
              </a:buClr>
              <a:buSzPts val="1800"/>
              <a:buFont typeface="Avenir Roman"/>
              <a:buChar char="●"/>
              <a:defRPr sz="1800">
                <a:latin typeface="Avenir Roman"/>
                <a:ea typeface="Avenir Roman"/>
                <a:cs typeface="Avenir Roman"/>
                <a:sym typeface="Avenir Roman"/>
              </a:defRPr>
            </a:pPr>
            <a:r>
              <a:rPr sz="2400"/>
              <a:t>Is a further hearing in the case really NECESSARY?</a:t>
            </a:r>
          </a:p>
          <a:p>
            <a:pPr marL="609585" indent="-457189">
              <a:spcBef>
                <a:spcPts val="1333"/>
              </a:spcBef>
              <a:buClr>
                <a:srgbClr val="000000"/>
              </a:buClr>
              <a:buSzPts val="1800"/>
              <a:buFont typeface="Avenir Roman"/>
              <a:buChar char="●"/>
              <a:defRPr sz="1800">
                <a:latin typeface="Avenir Roman"/>
                <a:ea typeface="Avenir Roman"/>
                <a:cs typeface="Avenir Roman"/>
                <a:sym typeface="Avenir Roman"/>
              </a:defRPr>
            </a:pPr>
            <a:r>
              <a:rPr sz="2400"/>
              <a:t>If so, why and for what purpose?</a:t>
            </a:r>
          </a:p>
          <a:p>
            <a:pPr marL="609585" indent="-457189">
              <a:spcBef>
                <a:spcPts val="1333"/>
              </a:spcBef>
              <a:buClr>
                <a:srgbClr val="000000"/>
              </a:buClr>
              <a:buSzPts val="1800"/>
              <a:buFont typeface="Avenir Roman"/>
              <a:buChar char="●"/>
              <a:defRPr sz="1800">
                <a:latin typeface="Avenir Roman"/>
                <a:ea typeface="Avenir Roman"/>
                <a:cs typeface="Avenir Roman"/>
                <a:sym typeface="Avenir Roman"/>
              </a:defRPr>
            </a:pPr>
            <a:r>
              <a:rPr sz="2400"/>
              <a:t>For purposes of stand CMHs or FCMHs, position statement from CG will suffice rather than detailed case analysis</a:t>
            </a:r>
          </a:p>
          <a:p>
            <a:pPr marL="609585" indent="-457189">
              <a:spcBef>
                <a:spcPts val="1333"/>
              </a:spcBef>
              <a:buClr>
                <a:srgbClr val="000000"/>
              </a:buClr>
              <a:buSzPts val="1800"/>
              <a:buFont typeface="Avenir Roman"/>
              <a:buChar char="●"/>
              <a:defRPr sz="1800">
                <a:latin typeface="Avenir Roman"/>
                <a:ea typeface="Avenir Roman"/>
                <a:cs typeface="Avenir Roman"/>
                <a:sym typeface="Avenir Roman"/>
              </a:defRPr>
            </a:pPr>
            <a:r>
              <a:rPr sz="2400"/>
              <a:t>Limit the issues to be determined at FFH – no more than 6</a:t>
            </a:r>
          </a:p>
          <a:p>
            <a:pPr marL="609585" indent="-457189">
              <a:spcBef>
                <a:spcPts val="1333"/>
              </a:spcBef>
              <a:buClr>
                <a:srgbClr val="000000"/>
              </a:buClr>
              <a:buSzPts val="1800"/>
              <a:buFont typeface="Avenir Roman"/>
              <a:buChar char="●"/>
              <a:defRPr sz="1800">
                <a:latin typeface="Avenir Roman"/>
                <a:ea typeface="Avenir Roman"/>
                <a:cs typeface="Avenir Roman"/>
                <a:sym typeface="Avenir Roman"/>
              </a:defRPr>
            </a:pPr>
            <a:r>
              <a:rPr sz="2400"/>
              <a:t>Focus on identifying the father, DNA testing (if necessary), DBS checks, disclosure of documents to those subject of viability assessments &amp; early identification of realistic kinship carers</a:t>
            </a:r>
          </a:p>
          <a:p>
            <a:pPr marL="609585" indent="-457189">
              <a:spcBef>
                <a:spcPts val="1333"/>
              </a:spcBef>
              <a:buClr>
                <a:srgbClr val="000000"/>
              </a:buClr>
              <a:buSzPts val="1800"/>
              <a:buFont typeface="Avenir Roman"/>
              <a:buChar char="●"/>
              <a:defRPr sz="1800">
                <a:latin typeface="Avenir Roman"/>
                <a:ea typeface="Avenir Roman"/>
                <a:cs typeface="Avenir Roman"/>
                <a:sym typeface="Avenir Roman"/>
              </a:defRPr>
            </a:pPr>
            <a:r>
              <a:rPr sz="2400"/>
              <a:t>Importance of judicial continuity</a:t>
            </a:r>
          </a:p>
          <a:p>
            <a:pPr algn="just">
              <a:lnSpc>
                <a:spcPct val="106999"/>
              </a:lnSpc>
              <a:spcBef>
                <a:spcPts val="1333"/>
              </a:spcBef>
            </a:pPr>
            <a:endParaRPr sz="3733">
              <a:latin typeface="Avenir Roman"/>
              <a:ea typeface="Avenir Roman"/>
              <a:cs typeface="Avenir Roman"/>
              <a:sym typeface="Avenir Roman"/>
            </a:endParaRPr>
          </a:p>
          <a:p>
            <a:pPr algn="just">
              <a:lnSpc>
                <a:spcPct val="106999"/>
              </a:lnSpc>
            </a:pPr>
            <a:endParaRPr sz="2667">
              <a:latin typeface="Avenir Roman"/>
              <a:ea typeface="Avenir Roman"/>
              <a:cs typeface="Avenir Roman"/>
              <a:sym typeface="Avenir Roman"/>
            </a:endParaRPr>
          </a:p>
        </p:txBody>
      </p:sp>
      <p:sp>
        <p:nvSpPr>
          <p:cNvPr id="172" name="Google Shape;144;p22"/>
          <p:cNvSpPr/>
          <p:nvPr/>
        </p:nvSpPr>
        <p:spPr>
          <a:xfrm>
            <a:off x="663732" y="1290401"/>
            <a:ext cx="1576403" cy="187201"/>
          </a:xfrm>
          <a:prstGeom prst="rect">
            <a:avLst/>
          </a:prstGeom>
          <a:solidFill>
            <a:srgbClr val="D9EAD3"/>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Tree>
  </p:cSld>
  <p:clrMapOvr>
    <a:masterClrMapping/>
  </p:clrMapOvr>
  <p:transition spd="med"/>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Google Shape;149;p23"/>
          <p:cNvSpPr/>
          <p:nvPr/>
        </p:nvSpPr>
        <p:spPr>
          <a:xfrm>
            <a:off x="0" y="-2"/>
            <a:ext cx="12192000" cy="5889603"/>
          </a:xfrm>
          <a:prstGeom prst="rect">
            <a:avLst/>
          </a:prstGeom>
          <a:solidFill>
            <a:srgbClr val="FFFFFF"/>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
        <p:nvSpPr>
          <p:cNvPr id="175" name="Google Shape;150;p23"/>
          <p:cNvSpPr txBox="1"/>
          <p:nvPr/>
        </p:nvSpPr>
        <p:spPr>
          <a:xfrm>
            <a:off x="7878000" y="6092334"/>
            <a:ext cx="4314001" cy="615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1800">
                <a:latin typeface="Avenir Roman"/>
                <a:ea typeface="Avenir Roman"/>
                <a:cs typeface="Avenir Roman"/>
                <a:sym typeface="Avenir Roman"/>
              </a:defRPr>
            </a:lvl1pPr>
          </a:lstStyle>
          <a:p>
            <a:r>
              <a:rPr sz="2400"/>
              <a:t>Public Law Working Group</a:t>
            </a:r>
          </a:p>
        </p:txBody>
      </p:sp>
      <p:sp>
        <p:nvSpPr>
          <p:cNvPr id="176" name="Google Shape;151;p23"/>
          <p:cNvSpPr txBox="1"/>
          <p:nvPr/>
        </p:nvSpPr>
        <p:spPr>
          <a:xfrm>
            <a:off x="2323067" y="970232"/>
            <a:ext cx="9283600" cy="552339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304792">
              <a:lnSpc>
                <a:spcPct val="106999"/>
              </a:lnSpc>
              <a:defRPr sz="3000">
                <a:latin typeface="Avenir Roman"/>
                <a:ea typeface="Avenir Roman"/>
                <a:cs typeface="Avenir Roman"/>
                <a:sym typeface="Avenir Roman"/>
              </a:defRPr>
            </a:pPr>
            <a:r>
              <a:rPr sz="4000"/>
              <a:t>Do NOT list FH before effective IRH (paras 30-33)</a:t>
            </a:r>
          </a:p>
          <a:p>
            <a:pPr marL="304792" algn="just">
              <a:lnSpc>
                <a:spcPct val="106999"/>
              </a:lnSpc>
              <a:spcBef>
                <a:spcPts val="1067"/>
              </a:spcBef>
            </a:pPr>
            <a:endParaRPr sz="4800">
              <a:latin typeface="Avenir Roman"/>
              <a:ea typeface="Avenir Roman"/>
              <a:cs typeface="Avenir Roman"/>
              <a:sym typeface="Avenir Roman"/>
            </a:endParaRPr>
          </a:p>
          <a:p>
            <a:pPr indent="304792" algn="just">
              <a:lnSpc>
                <a:spcPct val="106999"/>
              </a:lnSpc>
              <a:spcBef>
                <a:spcPts val="1067"/>
              </a:spcBef>
            </a:pPr>
            <a:endParaRPr sz="4000">
              <a:latin typeface="Avenir Roman"/>
              <a:ea typeface="Avenir Roman"/>
              <a:cs typeface="Avenir Roman"/>
              <a:sym typeface="Avenir Roman"/>
            </a:endParaRPr>
          </a:p>
          <a:p>
            <a:pPr indent="304792" algn="just">
              <a:lnSpc>
                <a:spcPct val="106999"/>
              </a:lnSpc>
              <a:spcBef>
                <a:spcPts val="1067"/>
              </a:spcBef>
            </a:pPr>
            <a:endParaRPr sz="4000">
              <a:latin typeface="Avenir Roman"/>
              <a:ea typeface="Avenir Roman"/>
              <a:cs typeface="Avenir Roman"/>
              <a:sym typeface="Avenir Roman"/>
            </a:endParaRPr>
          </a:p>
          <a:p>
            <a:pPr marL="304792" algn="just">
              <a:lnSpc>
                <a:spcPct val="106999"/>
              </a:lnSpc>
              <a:spcBef>
                <a:spcPts val="1067"/>
              </a:spcBef>
            </a:pPr>
            <a:endParaRPr sz="4000">
              <a:latin typeface="Avenir Roman"/>
              <a:ea typeface="Avenir Roman"/>
              <a:cs typeface="Avenir Roman"/>
              <a:sym typeface="Avenir Roman"/>
            </a:endParaRPr>
          </a:p>
          <a:p>
            <a:pPr marL="304792" algn="just">
              <a:lnSpc>
                <a:spcPct val="106999"/>
              </a:lnSpc>
            </a:pPr>
            <a:endParaRPr sz="4000">
              <a:latin typeface="Avenir Roman"/>
              <a:ea typeface="Avenir Roman"/>
              <a:cs typeface="Avenir Roman"/>
              <a:sym typeface="Avenir Roman"/>
            </a:endParaRPr>
          </a:p>
        </p:txBody>
      </p:sp>
      <p:sp>
        <p:nvSpPr>
          <p:cNvPr id="177" name="Google Shape;152;p23"/>
          <p:cNvSpPr txBox="1"/>
          <p:nvPr/>
        </p:nvSpPr>
        <p:spPr>
          <a:xfrm>
            <a:off x="746668" y="806932"/>
            <a:ext cx="1576401" cy="147728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6000">
                <a:latin typeface="Avenir Roman"/>
                <a:ea typeface="Avenir Roman"/>
                <a:cs typeface="Avenir Roman"/>
                <a:sym typeface="Avenir Roman"/>
              </a:defRPr>
            </a:lvl1pPr>
          </a:lstStyle>
          <a:p>
            <a:r>
              <a:rPr sz="8000"/>
              <a:t>7.</a:t>
            </a:r>
          </a:p>
        </p:txBody>
      </p:sp>
      <p:sp>
        <p:nvSpPr>
          <p:cNvPr id="178" name="Google Shape;153;p23"/>
          <p:cNvSpPr txBox="1"/>
          <p:nvPr/>
        </p:nvSpPr>
        <p:spPr>
          <a:xfrm>
            <a:off x="1528667" y="2972334"/>
            <a:ext cx="10472799" cy="517887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609585" indent="-507987">
              <a:lnSpc>
                <a:spcPct val="106999"/>
              </a:lnSpc>
              <a:buClr>
                <a:srgbClr val="000000"/>
              </a:buClr>
              <a:buSzPts val="2400"/>
              <a:buFont typeface="Avenir Roman"/>
              <a:buChar char="●"/>
              <a:defRPr sz="2400">
                <a:latin typeface="Avenir Roman"/>
                <a:ea typeface="Avenir Roman"/>
                <a:cs typeface="Avenir Roman"/>
                <a:sym typeface="Avenir Roman"/>
              </a:defRPr>
            </a:pPr>
            <a:r>
              <a:rPr sz="3200"/>
              <a:t>List IRH for realistic period of time</a:t>
            </a:r>
          </a:p>
          <a:p>
            <a:pPr marL="609585" indent="-507987">
              <a:lnSpc>
                <a:spcPct val="106999"/>
              </a:lnSpc>
              <a:spcBef>
                <a:spcPts val="1333"/>
              </a:spcBef>
              <a:buClr>
                <a:srgbClr val="000000"/>
              </a:buClr>
              <a:buSzPts val="2400"/>
              <a:buFont typeface="Avenir Roman"/>
              <a:buChar char="●"/>
              <a:defRPr sz="2400">
                <a:latin typeface="Avenir Roman"/>
                <a:ea typeface="Avenir Roman"/>
                <a:cs typeface="Avenir Roman"/>
                <a:sym typeface="Avenir Roman"/>
              </a:defRPr>
            </a:pPr>
            <a:r>
              <a:rPr sz="3200"/>
              <a:t>Advocates’ meeting at least 2 days before IRH</a:t>
            </a:r>
          </a:p>
          <a:p>
            <a:pPr marL="609585" indent="-507987">
              <a:lnSpc>
                <a:spcPct val="106999"/>
              </a:lnSpc>
              <a:spcBef>
                <a:spcPts val="1333"/>
              </a:spcBef>
              <a:buClr>
                <a:srgbClr val="000000"/>
              </a:buClr>
              <a:buSzPts val="2400"/>
              <a:buFont typeface="Avenir Roman"/>
              <a:buChar char="●"/>
              <a:defRPr sz="2400">
                <a:latin typeface="Avenir Roman"/>
                <a:ea typeface="Avenir Roman"/>
                <a:cs typeface="Avenir Roman"/>
                <a:sym typeface="Avenir Roman"/>
              </a:defRPr>
            </a:pPr>
            <a:r>
              <a:rPr sz="3200"/>
              <a:t>Steps &amp; information required for an effective IRH</a:t>
            </a:r>
          </a:p>
          <a:p>
            <a:pPr algn="just">
              <a:lnSpc>
                <a:spcPct val="106999"/>
              </a:lnSpc>
              <a:spcBef>
                <a:spcPts val="1333"/>
              </a:spcBef>
            </a:pPr>
            <a:endParaRPr sz="4000">
              <a:latin typeface="Avenir Roman"/>
              <a:ea typeface="Avenir Roman"/>
              <a:cs typeface="Avenir Roman"/>
              <a:sym typeface="Avenir Roman"/>
            </a:endParaRPr>
          </a:p>
          <a:p>
            <a:pPr algn="just">
              <a:lnSpc>
                <a:spcPct val="106999"/>
              </a:lnSpc>
              <a:spcBef>
                <a:spcPts val="1333"/>
              </a:spcBef>
            </a:pPr>
            <a:endParaRPr sz="4000">
              <a:latin typeface="Avenir Roman"/>
              <a:ea typeface="Avenir Roman"/>
              <a:cs typeface="Avenir Roman"/>
              <a:sym typeface="Avenir Roman"/>
            </a:endParaRPr>
          </a:p>
          <a:p>
            <a:pPr algn="just">
              <a:lnSpc>
                <a:spcPct val="106999"/>
              </a:lnSpc>
              <a:spcBef>
                <a:spcPts val="1333"/>
              </a:spcBef>
            </a:pPr>
            <a:endParaRPr sz="3733">
              <a:latin typeface="Avenir Roman"/>
              <a:ea typeface="Avenir Roman"/>
              <a:cs typeface="Avenir Roman"/>
              <a:sym typeface="Avenir Roman"/>
            </a:endParaRPr>
          </a:p>
          <a:p>
            <a:pPr algn="just">
              <a:lnSpc>
                <a:spcPct val="106999"/>
              </a:lnSpc>
              <a:spcBef>
                <a:spcPts val="1333"/>
              </a:spcBef>
            </a:pPr>
            <a:endParaRPr sz="2667">
              <a:latin typeface="Avenir Roman"/>
              <a:ea typeface="Avenir Roman"/>
              <a:cs typeface="Avenir Roman"/>
              <a:sym typeface="Avenir Roman"/>
            </a:endParaRPr>
          </a:p>
        </p:txBody>
      </p:sp>
      <p:sp>
        <p:nvSpPr>
          <p:cNvPr id="179" name="Google Shape;154;p23"/>
          <p:cNvSpPr/>
          <p:nvPr/>
        </p:nvSpPr>
        <p:spPr>
          <a:xfrm>
            <a:off x="746668" y="2097334"/>
            <a:ext cx="1576401" cy="187201"/>
          </a:xfrm>
          <a:prstGeom prst="rect">
            <a:avLst/>
          </a:prstGeom>
          <a:solidFill>
            <a:srgbClr val="D9EAD3"/>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Tree>
  </p:cSld>
  <p:clrMapOvr>
    <a:masterClrMapping/>
  </p:clrMapOvr>
  <p:transition spd="med"/>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Google Shape;159;p24"/>
          <p:cNvSpPr/>
          <p:nvPr/>
        </p:nvSpPr>
        <p:spPr>
          <a:xfrm>
            <a:off x="0" y="-2"/>
            <a:ext cx="12192000" cy="5889603"/>
          </a:xfrm>
          <a:prstGeom prst="rect">
            <a:avLst/>
          </a:prstGeom>
          <a:solidFill>
            <a:srgbClr val="FFFFFF"/>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
        <p:nvSpPr>
          <p:cNvPr id="182" name="Google Shape;160;p24"/>
          <p:cNvSpPr txBox="1"/>
          <p:nvPr/>
        </p:nvSpPr>
        <p:spPr>
          <a:xfrm>
            <a:off x="7878000" y="6092334"/>
            <a:ext cx="4314001" cy="615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1800">
                <a:latin typeface="Avenir Roman"/>
                <a:ea typeface="Avenir Roman"/>
                <a:cs typeface="Avenir Roman"/>
                <a:sym typeface="Avenir Roman"/>
              </a:defRPr>
            </a:lvl1pPr>
          </a:lstStyle>
          <a:p>
            <a:r>
              <a:rPr sz="2400"/>
              <a:t>Public Law Working Group</a:t>
            </a:r>
          </a:p>
        </p:txBody>
      </p:sp>
      <p:sp>
        <p:nvSpPr>
          <p:cNvPr id="183" name="Google Shape;161;p24"/>
          <p:cNvSpPr txBox="1"/>
          <p:nvPr/>
        </p:nvSpPr>
        <p:spPr>
          <a:xfrm>
            <a:off x="2270033" y="627766"/>
            <a:ext cx="9283600" cy="415282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a:lnSpc>
                <a:spcPct val="106999"/>
              </a:lnSpc>
              <a:defRPr sz="3400">
                <a:latin typeface="Avenir Roman"/>
                <a:ea typeface="Avenir Roman"/>
                <a:cs typeface="Avenir Roman"/>
                <a:sym typeface="Avenir Roman"/>
              </a:defRPr>
            </a:pPr>
            <a:r>
              <a:rPr sz="4533"/>
              <a:t>   Care Orders at home (33-37)</a:t>
            </a:r>
          </a:p>
          <a:p>
            <a:pPr indent="304792" algn="just">
              <a:lnSpc>
                <a:spcPct val="106999"/>
              </a:lnSpc>
              <a:spcBef>
                <a:spcPts val="1067"/>
              </a:spcBef>
            </a:pPr>
            <a:endParaRPr sz="4800">
              <a:latin typeface="Avenir Roman"/>
              <a:ea typeface="Avenir Roman"/>
              <a:cs typeface="Avenir Roman"/>
              <a:sym typeface="Avenir Roman"/>
            </a:endParaRPr>
          </a:p>
          <a:p>
            <a:pPr indent="304792" algn="just">
              <a:lnSpc>
                <a:spcPct val="106999"/>
              </a:lnSpc>
              <a:spcBef>
                <a:spcPts val="1067"/>
              </a:spcBef>
            </a:pPr>
            <a:endParaRPr sz="4000">
              <a:latin typeface="Avenir Roman"/>
              <a:ea typeface="Avenir Roman"/>
              <a:cs typeface="Avenir Roman"/>
              <a:sym typeface="Avenir Roman"/>
            </a:endParaRPr>
          </a:p>
          <a:p>
            <a:pPr marL="304792" algn="just">
              <a:lnSpc>
                <a:spcPct val="106999"/>
              </a:lnSpc>
              <a:spcBef>
                <a:spcPts val="1067"/>
              </a:spcBef>
            </a:pPr>
            <a:endParaRPr sz="4000">
              <a:latin typeface="Avenir Roman"/>
              <a:ea typeface="Avenir Roman"/>
              <a:cs typeface="Avenir Roman"/>
              <a:sym typeface="Avenir Roman"/>
            </a:endParaRPr>
          </a:p>
          <a:p>
            <a:pPr marL="304792" algn="just">
              <a:lnSpc>
                <a:spcPct val="106999"/>
              </a:lnSpc>
            </a:pPr>
            <a:endParaRPr sz="4000">
              <a:latin typeface="Avenir Roman"/>
              <a:ea typeface="Avenir Roman"/>
              <a:cs typeface="Avenir Roman"/>
              <a:sym typeface="Avenir Roman"/>
            </a:endParaRPr>
          </a:p>
        </p:txBody>
      </p:sp>
      <p:sp>
        <p:nvSpPr>
          <p:cNvPr id="184" name="Google Shape;162;p24"/>
          <p:cNvSpPr txBox="1"/>
          <p:nvPr/>
        </p:nvSpPr>
        <p:spPr>
          <a:xfrm>
            <a:off x="663732" y="359532"/>
            <a:ext cx="1576403" cy="147728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6000">
                <a:latin typeface="Avenir Roman"/>
                <a:ea typeface="Avenir Roman"/>
                <a:cs typeface="Avenir Roman"/>
                <a:sym typeface="Avenir Roman"/>
              </a:defRPr>
            </a:lvl1pPr>
          </a:lstStyle>
          <a:p>
            <a:r>
              <a:rPr sz="8000"/>
              <a:t>8.</a:t>
            </a:r>
          </a:p>
        </p:txBody>
      </p:sp>
      <p:sp>
        <p:nvSpPr>
          <p:cNvPr id="185" name="Google Shape;163;p24"/>
          <p:cNvSpPr txBox="1"/>
          <p:nvPr/>
        </p:nvSpPr>
        <p:spPr>
          <a:xfrm>
            <a:off x="1080833" y="2000400"/>
            <a:ext cx="10773600" cy="4793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p>
            <a:pPr marL="609585" indent="-474121">
              <a:lnSpc>
                <a:spcPct val="106999"/>
              </a:lnSpc>
              <a:buClr>
                <a:srgbClr val="000000"/>
              </a:buClr>
              <a:buSzPts val="2000"/>
              <a:buFont typeface="Avenir Roman"/>
              <a:buChar char="●"/>
              <a:defRPr sz="2000">
                <a:latin typeface="Avenir Roman"/>
                <a:ea typeface="Avenir Roman"/>
                <a:cs typeface="Avenir Roman"/>
                <a:sym typeface="Avenir Roman"/>
              </a:defRPr>
            </a:pPr>
            <a:r>
              <a:rPr sz="2667"/>
              <a:t>Requires exceptional reasons to make a final CO with child/children remaining/living at home</a:t>
            </a:r>
          </a:p>
          <a:p>
            <a:pPr marL="609585" indent="-474121">
              <a:lnSpc>
                <a:spcPct val="106999"/>
              </a:lnSpc>
              <a:spcBef>
                <a:spcPts val="1333"/>
              </a:spcBef>
              <a:buClr>
                <a:srgbClr val="000000"/>
              </a:buClr>
              <a:buSzPts val="2000"/>
              <a:buFont typeface="Avenir Roman"/>
              <a:buChar char="●"/>
              <a:defRPr sz="2000">
                <a:latin typeface="Avenir Roman"/>
                <a:ea typeface="Avenir Roman"/>
                <a:cs typeface="Avenir Roman"/>
                <a:sym typeface="Avenir Roman"/>
              </a:defRPr>
            </a:pPr>
            <a:r>
              <a:rPr sz="2667"/>
              <a:t>Must NOT be used as a vehicle for provision of support &amp; services</a:t>
            </a:r>
          </a:p>
          <a:p>
            <a:pPr marL="609585" indent="-474121">
              <a:lnSpc>
                <a:spcPct val="106999"/>
              </a:lnSpc>
              <a:spcBef>
                <a:spcPts val="1333"/>
              </a:spcBef>
              <a:buClr>
                <a:srgbClr val="000000"/>
              </a:buClr>
              <a:buSzPts val="2000"/>
              <a:buFont typeface="Avenir Roman"/>
              <a:buChar char="●"/>
              <a:defRPr sz="2000">
                <a:latin typeface="Avenir Roman"/>
                <a:ea typeface="Avenir Roman"/>
                <a:cs typeface="Avenir Roman"/>
                <a:sym typeface="Avenir Roman"/>
              </a:defRPr>
            </a:pPr>
            <a:r>
              <a:rPr sz="2667"/>
              <a:t>Rare in extreme that risks merit a CO but risks can be managed with child/children living at home</a:t>
            </a:r>
          </a:p>
          <a:p>
            <a:pPr marL="609585" indent="-474121">
              <a:lnSpc>
                <a:spcPct val="106999"/>
              </a:lnSpc>
              <a:spcBef>
                <a:spcPts val="1333"/>
              </a:spcBef>
              <a:buClr>
                <a:srgbClr val="000000"/>
              </a:buClr>
              <a:buSzPts val="2000"/>
              <a:buFont typeface="Avenir Roman"/>
              <a:buChar char="●"/>
              <a:defRPr sz="2000">
                <a:latin typeface="Avenir Roman"/>
                <a:ea typeface="Avenir Roman"/>
                <a:cs typeface="Avenir Roman"/>
                <a:sym typeface="Avenir Roman"/>
              </a:defRPr>
            </a:pPr>
            <a:r>
              <a:rPr sz="2667"/>
              <a:t>CO represents a serious intrusion by the state into family life</a:t>
            </a:r>
          </a:p>
          <a:p>
            <a:pPr algn="just">
              <a:lnSpc>
                <a:spcPct val="106999"/>
              </a:lnSpc>
              <a:spcBef>
                <a:spcPts val="1333"/>
              </a:spcBef>
            </a:pPr>
            <a:endParaRPr sz="4000">
              <a:latin typeface="Avenir Roman"/>
              <a:ea typeface="Avenir Roman"/>
              <a:cs typeface="Avenir Roman"/>
              <a:sym typeface="Avenir Roman"/>
            </a:endParaRPr>
          </a:p>
          <a:p>
            <a:pPr algn="just">
              <a:lnSpc>
                <a:spcPct val="106999"/>
              </a:lnSpc>
              <a:spcBef>
                <a:spcPts val="1333"/>
              </a:spcBef>
            </a:pPr>
            <a:endParaRPr sz="2667">
              <a:latin typeface="Avenir Roman"/>
              <a:ea typeface="Avenir Roman"/>
              <a:cs typeface="Avenir Roman"/>
              <a:sym typeface="Avenir Roman"/>
            </a:endParaRPr>
          </a:p>
        </p:txBody>
      </p:sp>
      <p:sp>
        <p:nvSpPr>
          <p:cNvPr id="186" name="Google Shape;164;p24"/>
          <p:cNvSpPr/>
          <p:nvPr/>
        </p:nvSpPr>
        <p:spPr>
          <a:xfrm>
            <a:off x="663732" y="1649933"/>
            <a:ext cx="1576403" cy="187201"/>
          </a:xfrm>
          <a:prstGeom prst="rect">
            <a:avLst/>
          </a:prstGeom>
          <a:solidFill>
            <a:srgbClr val="D9EAD3"/>
          </a:solidFill>
          <a:ln w="12700">
            <a:miter lim="400000"/>
          </a:ln>
        </p:spPr>
        <p:txBody>
          <a:bodyPr lIns="0" tIns="0" rIns="0" bIns="0" anchor="ctr"/>
          <a:lstStyle/>
          <a:p>
            <a:pPr>
              <a:defRPr>
                <a:latin typeface="Avenir Roman"/>
                <a:ea typeface="Avenir Roman"/>
                <a:cs typeface="Avenir Roman"/>
                <a:sym typeface="Avenir Roman"/>
              </a:defRPr>
            </a:pPr>
            <a:endParaRPr sz="1867"/>
          </a:p>
        </p:txBody>
      </p:sp>
    </p:spTree>
  </p:cSld>
  <p:clrMapOvr>
    <a:masterClrMapping/>
  </p:clrMapOvr>
  <p:transition spd="med"/>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41230-FF7D-4140-AFC7-2C11E2014A59}"/>
              </a:ext>
            </a:extLst>
          </p:cNvPr>
          <p:cNvSpPr>
            <a:spLocks noGrp="1"/>
          </p:cNvSpPr>
          <p:nvPr>
            <p:ph type="ctrTitle"/>
          </p:nvPr>
        </p:nvSpPr>
        <p:spPr/>
        <p:txBody>
          <a:bodyPr/>
          <a:lstStyle/>
          <a:p>
            <a:r>
              <a:rPr lang="en-US" dirty="0"/>
              <a:t>Special Guardianship</a:t>
            </a:r>
            <a:br>
              <a:rPr lang="en-US" dirty="0"/>
            </a:br>
            <a:r>
              <a:rPr lang="en-US"/>
              <a:t>Best Practice </a:t>
            </a:r>
            <a:r>
              <a:rPr lang="en-US" dirty="0"/>
              <a:t>Guidance</a:t>
            </a:r>
          </a:p>
        </p:txBody>
      </p:sp>
      <p:sp>
        <p:nvSpPr>
          <p:cNvPr id="3" name="Subtitle 2">
            <a:extLst>
              <a:ext uri="{FF2B5EF4-FFF2-40B4-BE49-F238E27FC236}">
                <a16:creationId xmlns:a16="http://schemas.microsoft.com/office/drawing/2014/main" id="{916C131E-C9F4-4EC9-9188-918B0A70620B}"/>
              </a:ext>
            </a:extLst>
          </p:cNvPr>
          <p:cNvSpPr>
            <a:spLocks noGrp="1"/>
          </p:cNvSpPr>
          <p:nvPr>
            <p:ph type="subTitle" idx="1"/>
          </p:nvPr>
        </p:nvSpPr>
        <p:spPr/>
        <p:txBody>
          <a:bodyPr/>
          <a:lstStyle/>
          <a:p>
            <a:r>
              <a:rPr lang="en-US" dirty="0"/>
              <a:t>John Simmonds</a:t>
            </a:r>
          </a:p>
          <a:p>
            <a:r>
              <a:rPr lang="en-US" dirty="0"/>
              <a:t>Director of Policy, Research and Development</a:t>
            </a:r>
          </a:p>
          <a:p>
            <a:r>
              <a:rPr lang="en-US" dirty="0" err="1"/>
              <a:t>CoramBAAF</a:t>
            </a:r>
            <a:endParaRPr lang="en-US" dirty="0"/>
          </a:p>
        </p:txBody>
      </p:sp>
    </p:spTree>
    <p:extLst>
      <p:ext uri="{BB962C8B-B14F-4D97-AF65-F5344CB8AC3E}">
        <p14:creationId xmlns:p14="http://schemas.microsoft.com/office/powerpoint/2010/main" val="1655883283"/>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D9EAD3"/>
        </a:solidFill>
        <a:effectLst/>
      </p:bgPr>
    </p:bg>
    <p:spTree>
      <p:nvGrpSpPr>
        <p:cNvPr id="1" name=""/>
        <p:cNvGrpSpPr/>
        <p:nvPr/>
      </p:nvGrpSpPr>
      <p:grpSpPr>
        <a:xfrm>
          <a:off x="0" y="0"/>
          <a:ext cx="0" cy="0"/>
          <a:chOff x="0" y="0"/>
          <a:chExt cx="0" cy="0"/>
        </a:xfrm>
      </p:grpSpPr>
      <p:sp>
        <p:nvSpPr>
          <p:cNvPr id="342" name="Google Shape;252;gcc97d97200_0_436"/>
          <p:cNvSpPr/>
          <p:nvPr/>
        </p:nvSpPr>
        <p:spPr>
          <a:xfrm>
            <a:off x="0" y="-1"/>
            <a:ext cx="12192000" cy="6092402"/>
          </a:xfrm>
          <a:prstGeom prst="rect">
            <a:avLst/>
          </a:prstGeom>
          <a:solidFill>
            <a:srgbClr val="FFFFFF"/>
          </a:solidFill>
          <a:ln w="12700">
            <a:miter lim="400000"/>
          </a:ln>
        </p:spPr>
        <p:txBody>
          <a:bodyPr lIns="0" tIns="0" rIns="0" bIns="0" anchor="ctr"/>
          <a:lstStyle/>
          <a:p>
            <a:pPr>
              <a:defRPr sz="1900"/>
            </a:pPr>
            <a:endParaRPr/>
          </a:p>
        </p:txBody>
      </p:sp>
      <p:sp>
        <p:nvSpPr>
          <p:cNvPr id="343" name="Google Shape;253;gcc97d97200_0_436"/>
          <p:cNvSpPr txBox="1"/>
          <p:nvPr/>
        </p:nvSpPr>
        <p:spPr>
          <a:xfrm>
            <a:off x="7877999" y="6092333"/>
            <a:ext cx="4314001" cy="662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2400">
                <a:latin typeface="Avenir Roman"/>
                <a:ea typeface="Avenir Roman"/>
                <a:cs typeface="Avenir Roman"/>
                <a:sym typeface="Avenir Roman"/>
              </a:defRPr>
            </a:lvl1pPr>
          </a:lstStyle>
          <a:p>
            <a:r>
              <a:t>Public Law Working Group</a:t>
            </a:r>
          </a:p>
        </p:txBody>
      </p:sp>
      <p:sp>
        <p:nvSpPr>
          <p:cNvPr id="344" name="Google Shape;254;gcc97d97200_0_436"/>
          <p:cNvSpPr txBox="1"/>
          <p:nvPr/>
        </p:nvSpPr>
        <p:spPr>
          <a:xfrm>
            <a:off x="196050" y="180349"/>
            <a:ext cx="10025700" cy="866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lnSpc>
                <a:spcPct val="90000"/>
              </a:lnSpc>
              <a:defRPr sz="3600">
                <a:latin typeface="Avenir Roman"/>
                <a:ea typeface="Avenir Roman"/>
                <a:cs typeface="Avenir Roman"/>
                <a:sym typeface="Avenir Roman"/>
              </a:defRPr>
            </a:lvl1pPr>
          </a:lstStyle>
          <a:p>
            <a:r>
              <a:t>Deciding to initiate pre-proceedings (2)</a:t>
            </a:r>
          </a:p>
        </p:txBody>
      </p:sp>
      <p:sp>
        <p:nvSpPr>
          <p:cNvPr id="345" name="Google Shape;256;gcc97d97200_0_436"/>
          <p:cNvSpPr/>
          <p:nvPr/>
        </p:nvSpPr>
        <p:spPr>
          <a:xfrm>
            <a:off x="0" y="925250"/>
            <a:ext cx="8588700" cy="129901"/>
          </a:xfrm>
          <a:prstGeom prst="rect">
            <a:avLst/>
          </a:prstGeom>
          <a:solidFill>
            <a:srgbClr val="D9EAD3"/>
          </a:solidFill>
          <a:ln w="12700">
            <a:miter lim="400000"/>
          </a:ln>
        </p:spPr>
        <p:txBody>
          <a:bodyPr lIns="0" tIns="0" rIns="0" bIns="0" anchor="ctr"/>
          <a:lstStyle/>
          <a:p>
            <a:endParaRPr/>
          </a:p>
        </p:txBody>
      </p:sp>
      <p:sp>
        <p:nvSpPr>
          <p:cNvPr id="346" name="Google Shape;257;gcc97d97200_0_436"/>
          <p:cNvSpPr txBox="1">
            <a:spLocks noGrp="1"/>
          </p:cNvSpPr>
          <p:nvPr>
            <p:ph type="body" idx="1"/>
          </p:nvPr>
        </p:nvSpPr>
        <p:spPr>
          <a:xfrm>
            <a:off x="250349" y="1185800"/>
            <a:ext cx="11691302" cy="5214900"/>
          </a:xfrm>
          <a:prstGeom prst="rect">
            <a:avLst/>
          </a:prstGeom>
        </p:spPr>
        <p:txBody>
          <a:bodyPr lIns="45699" tIns="45699" rIns="45699" bIns="45699"/>
          <a:lstStyle/>
          <a:p>
            <a:pPr marL="226313" indent="-226313" algn="l" defTabSz="905255">
              <a:lnSpc>
                <a:spcPct val="80000"/>
              </a:lnSpc>
              <a:buClr>
                <a:srgbClr val="000000"/>
              </a:buClr>
              <a:buSzPts val="2300"/>
              <a:buFont typeface="Avenir Roman"/>
              <a:buChar char="●"/>
              <a:defRPr sz="2376">
                <a:solidFill>
                  <a:srgbClr val="000000"/>
                </a:solidFill>
                <a:latin typeface="Avenir Roman"/>
                <a:ea typeface="Avenir Roman"/>
                <a:cs typeface="Avenir Roman"/>
                <a:sym typeface="Avenir Roman"/>
              </a:defRPr>
            </a:pPr>
            <a:r>
              <a:t>If the legal threshold is met and attendees agree to initiate pre-proceedings then a tailored plan of action should be agreed, including:</a:t>
            </a:r>
            <a:endParaRPr sz="1089"/>
          </a:p>
          <a:p>
            <a:pPr marL="678941" lvl="1" indent="-226313" algn="l" defTabSz="905255">
              <a:lnSpc>
                <a:spcPct val="80000"/>
              </a:lnSpc>
              <a:spcBef>
                <a:spcPts val="400"/>
              </a:spcBef>
              <a:buClr>
                <a:srgbClr val="000000"/>
              </a:buClr>
              <a:buSzPts val="1900"/>
              <a:buFont typeface="Avenir Roman"/>
              <a:buChar char="○"/>
              <a:defRPr sz="1979">
                <a:solidFill>
                  <a:srgbClr val="000000"/>
                </a:solidFill>
                <a:latin typeface="Avenir Roman"/>
                <a:ea typeface="Avenir Roman"/>
                <a:cs typeface="Avenir Roman"/>
                <a:sym typeface="Avenir Roman"/>
              </a:defRPr>
            </a:pPr>
            <a:r>
              <a:t>Any continuing support or any additional direct work with the child during this period?</a:t>
            </a:r>
            <a:endParaRPr sz="1881"/>
          </a:p>
          <a:p>
            <a:pPr marL="678941" lvl="1" indent="-226313" algn="l" defTabSz="905255">
              <a:lnSpc>
                <a:spcPct val="80000"/>
              </a:lnSpc>
              <a:spcBef>
                <a:spcPts val="400"/>
              </a:spcBef>
              <a:buClr>
                <a:srgbClr val="000000"/>
              </a:buClr>
              <a:buSzPts val="1900"/>
              <a:buFont typeface="Avenir Roman"/>
              <a:buChar char="○"/>
              <a:defRPr sz="1979">
                <a:solidFill>
                  <a:srgbClr val="000000"/>
                </a:solidFill>
                <a:latin typeface="Avenir Roman"/>
                <a:ea typeface="Avenir Roman"/>
                <a:cs typeface="Avenir Roman"/>
                <a:sym typeface="Avenir Roman"/>
              </a:defRPr>
            </a:pPr>
            <a:r>
              <a:t>Any further support or direct work which could be offered the family to mitigate identified risks?</a:t>
            </a:r>
            <a:endParaRPr sz="1881"/>
          </a:p>
          <a:p>
            <a:pPr marL="678941" lvl="1" indent="-226313" algn="l" defTabSz="905255">
              <a:lnSpc>
                <a:spcPct val="80000"/>
              </a:lnSpc>
              <a:spcBef>
                <a:spcPts val="400"/>
              </a:spcBef>
              <a:buClr>
                <a:srgbClr val="000000"/>
              </a:buClr>
              <a:buSzPts val="1900"/>
              <a:buFont typeface="Avenir Roman"/>
              <a:buChar char="○"/>
              <a:defRPr sz="1979">
                <a:solidFill>
                  <a:srgbClr val="000000"/>
                </a:solidFill>
                <a:latin typeface="Avenir Roman"/>
                <a:ea typeface="Avenir Roman"/>
                <a:cs typeface="Avenir Roman"/>
                <a:sym typeface="Avenir Roman"/>
              </a:defRPr>
            </a:pPr>
            <a:r>
              <a:t>How risks and/or positive changes in this period will be tracked?</a:t>
            </a:r>
            <a:endParaRPr sz="1881"/>
          </a:p>
          <a:p>
            <a:pPr marL="678941" lvl="1" indent="-226313" algn="l" defTabSz="905255">
              <a:lnSpc>
                <a:spcPct val="80000"/>
              </a:lnSpc>
              <a:spcBef>
                <a:spcPts val="400"/>
              </a:spcBef>
              <a:buClr>
                <a:srgbClr val="000000"/>
              </a:buClr>
              <a:buSzPts val="1900"/>
              <a:buFont typeface="Avenir Roman"/>
              <a:buChar char="○"/>
              <a:defRPr sz="1979">
                <a:solidFill>
                  <a:srgbClr val="000000"/>
                </a:solidFill>
                <a:latin typeface="Avenir Roman"/>
                <a:ea typeface="Avenir Roman"/>
                <a:cs typeface="Avenir Roman"/>
                <a:sym typeface="Avenir Roman"/>
              </a:defRPr>
            </a:pPr>
            <a:r>
              <a:t>What expert assessments that are required, including who is being assessed, why, plus duration?</a:t>
            </a:r>
            <a:endParaRPr sz="1881"/>
          </a:p>
          <a:p>
            <a:pPr marL="678941" lvl="1" indent="-226313" algn="l" defTabSz="905255">
              <a:lnSpc>
                <a:spcPct val="80000"/>
              </a:lnSpc>
              <a:spcBef>
                <a:spcPts val="400"/>
              </a:spcBef>
              <a:buClr>
                <a:srgbClr val="000000"/>
              </a:buClr>
              <a:buSzPts val="1900"/>
              <a:buFont typeface="Avenir Roman"/>
              <a:buChar char="○"/>
              <a:defRPr sz="1979">
                <a:solidFill>
                  <a:srgbClr val="000000"/>
                </a:solidFill>
                <a:latin typeface="Avenir Roman"/>
                <a:ea typeface="Avenir Roman"/>
                <a:cs typeface="Avenir Roman"/>
                <a:sym typeface="Avenir Roman"/>
              </a:defRPr>
            </a:pPr>
            <a:r>
              <a:t>Wider family members to be consulted to offer support or be assessed as alternative carers?</a:t>
            </a:r>
            <a:endParaRPr sz="1881"/>
          </a:p>
          <a:p>
            <a:pPr marL="226313" indent="-226313" algn="l" defTabSz="905255">
              <a:lnSpc>
                <a:spcPct val="80000"/>
              </a:lnSpc>
              <a:spcBef>
                <a:spcPts val="900"/>
              </a:spcBef>
              <a:buClr>
                <a:srgbClr val="000000"/>
              </a:buClr>
              <a:buSzPts val="2300"/>
              <a:buFont typeface="Avenir Roman"/>
              <a:buChar char="●"/>
              <a:defRPr sz="2376">
                <a:solidFill>
                  <a:srgbClr val="000000"/>
                </a:solidFill>
                <a:latin typeface="Avenir Roman"/>
                <a:ea typeface="Avenir Roman"/>
                <a:cs typeface="Avenir Roman"/>
                <a:sym typeface="Avenir Roman"/>
              </a:defRPr>
            </a:pPr>
            <a:r>
              <a:t>Once the decision to enter pre-proceedings has been taken, the guidance notes that families can step out of the PLO process if it becomes clear that this level of intervention is no longer in the child’s best interests. </a:t>
            </a:r>
          </a:p>
          <a:p>
            <a:pPr marL="226313" indent="-226313" algn="l" defTabSz="905255">
              <a:lnSpc>
                <a:spcPct val="80000"/>
              </a:lnSpc>
              <a:spcBef>
                <a:spcPts val="1500"/>
              </a:spcBef>
              <a:buClr>
                <a:srgbClr val="000000"/>
              </a:buClr>
              <a:buSzPts val="2300"/>
              <a:buFont typeface="Avenir Roman"/>
              <a:buChar char="●"/>
              <a:defRPr sz="2376">
                <a:solidFill>
                  <a:srgbClr val="000000"/>
                </a:solidFill>
                <a:latin typeface="Avenir Roman"/>
                <a:ea typeface="Avenir Roman"/>
                <a:cs typeface="Avenir Roman"/>
                <a:sym typeface="Avenir Roman"/>
              </a:defRPr>
            </a:pPr>
            <a:r>
              <a:t>However, to prevent further instability (for both the child and their family) there must be a degree of confidence that the changes sought are achievable and sustainable.</a:t>
            </a:r>
          </a:p>
        </p:txBody>
      </p:sp>
    </p:spTree>
  </p:cSld>
  <p:clrMapOvr>
    <a:masterClrMapping/>
  </p:clrMapOvr>
  <p:transition spd="med"/>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2C16B-D25B-4EB9-BE37-957FDB757F27}"/>
              </a:ext>
            </a:extLst>
          </p:cNvPr>
          <p:cNvSpPr>
            <a:spLocks noGrp="1"/>
          </p:cNvSpPr>
          <p:nvPr>
            <p:ph type="title"/>
          </p:nvPr>
        </p:nvSpPr>
        <p:spPr>
          <a:xfrm>
            <a:off x="838200" y="963877"/>
            <a:ext cx="3494362" cy="4930246"/>
          </a:xfrm>
        </p:spPr>
        <p:txBody>
          <a:bodyPr>
            <a:normAutofit/>
          </a:bodyPr>
          <a:lstStyle/>
          <a:p>
            <a:pPr algn="r"/>
            <a:r>
              <a:rPr lang="en-US">
                <a:solidFill>
                  <a:schemeClr val="accent1"/>
                </a:solidFill>
              </a:rPr>
              <a:t>The Evolution of Special Guardainship</a:t>
            </a:r>
          </a:p>
        </p:txBody>
      </p:sp>
      <p:sp>
        <p:nvSpPr>
          <p:cNvPr id="3" name="Content Placeholder 2">
            <a:extLst>
              <a:ext uri="{FF2B5EF4-FFF2-40B4-BE49-F238E27FC236}">
                <a16:creationId xmlns:a16="http://schemas.microsoft.com/office/drawing/2014/main" id="{52947A97-4519-4B75-B669-4763D3CEFA4F}"/>
              </a:ext>
            </a:extLst>
          </p:cNvPr>
          <p:cNvSpPr>
            <a:spLocks noGrp="1"/>
          </p:cNvSpPr>
          <p:nvPr>
            <p:ph idx="1"/>
          </p:nvPr>
        </p:nvSpPr>
        <p:spPr>
          <a:xfrm>
            <a:off x="5073482" y="458608"/>
            <a:ext cx="6377769" cy="4930246"/>
          </a:xfrm>
        </p:spPr>
        <p:txBody>
          <a:bodyPr anchor="ctr">
            <a:normAutofit/>
          </a:bodyPr>
          <a:lstStyle/>
          <a:p>
            <a:r>
              <a:rPr lang="en-US" sz="2400" dirty="0"/>
              <a:t>Originally identified as a further permanency option to adoption as a part of a major review in the late 1990’s and early 2000’s</a:t>
            </a:r>
          </a:p>
          <a:p>
            <a:r>
              <a:rPr lang="en-US" sz="2400" dirty="0"/>
              <a:t>Suggested applicability</a:t>
            </a:r>
          </a:p>
          <a:p>
            <a:pPr lvl="1"/>
            <a:r>
              <a:rPr lang="en-US" sz="2000" dirty="0"/>
              <a:t>Older Children </a:t>
            </a:r>
          </a:p>
          <a:p>
            <a:pPr lvl="1"/>
            <a:r>
              <a:rPr lang="en-US" sz="2000" dirty="0"/>
              <a:t> Unaccompanied asylum-seeking children</a:t>
            </a:r>
          </a:p>
          <a:p>
            <a:pPr lvl="1"/>
            <a:r>
              <a:rPr lang="en-US" sz="2000" dirty="0"/>
              <a:t>Children whose cultural/religious communities did not accept adoption as an acceptable solution</a:t>
            </a:r>
          </a:p>
        </p:txBody>
      </p:sp>
    </p:spTree>
    <p:extLst>
      <p:ext uri="{BB962C8B-B14F-4D97-AF65-F5344CB8AC3E}">
        <p14:creationId xmlns:p14="http://schemas.microsoft.com/office/powerpoint/2010/main" val="403339864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1A456-B546-479D-8952-1AD6F5C24E4C}"/>
              </a:ext>
            </a:extLst>
          </p:cNvPr>
          <p:cNvSpPr>
            <a:spLocks noGrp="1"/>
          </p:cNvSpPr>
          <p:nvPr>
            <p:ph type="title"/>
          </p:nvPr>
        </p:nvSpPr>
        <p:spPr>
          <a:xfrm>
            <a:off x="621792" y="1161288"/>
            <a:ext cx="3602736" cy="4526280"/>
          </a:xfrm>
        </p:spPr>
        <p:txBody>
          <a:bodyPr>
            <a:normAutofit/>
          </a:bodyPr>
          <a:lstStyle/>
          <a:p>
            <a:r>
              <a:rPr lang="en-US" sz="4000" dirty="0"/>
              <a:t>The Evolution of Special Guardianship</a:t>
            </a:r>
          </a:p>
        </p:txBody>
      </p:sp>
      <p:sp>
        <p:nvSpPr>
          <p:cNvPr id="3" name="Content Placeholder 2">
            <a:extLst>
              <a:ext uri="{FF2B5EF4-FFF2-40B4-BE49-F238E27FC236}">
                <a16:creationId xmlns:a16="http://schemas.microsoft.com/office/drawing/2014/main" id="{2618C6AB-C9B4-414B-B296-2C346739DDE8}"/>
              </a:ext>
            </a:extLst>
          </p:cNvPr>
          <p:cNvSpPr>
            <a:spLocks noGrp="1"/>
          </p:cNvSpPr>
          <p:nvPr>
            <p:ph idx="1"/>
          </p:nvPr>
        </p:nvSpPr>
        <p:spPr>
          <a:xfrm>
            <a:off x="5434149" y="932688"/>
            <a:ext cx="5916603" cy="4992624"/>
          </a:xfrm>
        </p:spPr>
        <p:txBody>
          <a:bodyPr anchor="ctr">
            <a:normAutofit fontScale="92500" lnSpcReduction="20000"/>
          </a:bodyPr>
          <a:lstStyle/>
          <a:p>
            <a:r>
              <a:rPr lang="en-GB" sz="2000" dirty="0"/>
              <a:t>Developed </a:t>
            </a:r>
            <a:r>
              <a:rPr lang="en-US" sz="2000" dirty="0"/>
              <a:t>towards the placement of children under 5 with family members as a resolution of care proceedings.</a:t>
            </a:r>
          </a:p>
          <a:p>
            <a:r>
              <a:rPr lang="en-US" sz="2000" dirty="0"/>
              <a:t>Th extent to which those family members had a relationship with the child or had substantial caring experience of the child varied enormously.</a:t>
            </a:r>
          </a:p>
          <a:p>
            <a:r>
              <a:rPr lang="en-US" sz="2000" dirty="0"/>
              <a:t>The processes available to local authorities and the courts was not well aligned with other routes to permanence – particularly adoption or long-term foster care.</a:t>
            </a:r>
          </a:p>
          <a:p>
            <a:r>
              <a:rPr lang="en-US" sz="2000" dirty="0"/>
              <a:t>In adoption and foster care, the </a:t>
            </a:r>
            <a:r>
              <a:rPr lang="en-US" sz="2000" b="1" dirty="0"/>
              <a:t>suitability of </a:t>
            </a:r>
            <a:r>
              <a:rPr lang="en-US" sz="2000" b="1" dirty="0" err="1"/>
              <a:t>carers</a:t>
            </a:r>
            <a:r>
              <a:rPr lang="en-US" sz="2000" b="1" dirty="0"/>
              <a:t> and the match with the child </a:t>
            </a:r>
            <a:r>
              <a:rPr lang="en-US" sz="2000" dirty="0"/>
              <a:t>is dealt with by the local authority. The court’s responsibility is to </a:t>
            </a:r>
            <a:r>
              <a:rPr lang="en-US" sz="2000" dirty="0" err="1"/>
              <a:t>authorise</a:t>
            </a:r>
            <a:r>
              <a:rPr lang="en-US" sz="2000" dirty="0"/>
              <a:t> the most appropriate legal </a:t>
            </a:r>
            <a:r>
              <a:rPr lang="en-US" sz="2000" b="1" dirty="0"/>
              <a:t>order for the child</a:t>
            </a:r>
            <a:r>
              <a:rPr lang="en-US" sz="2000" dirty="0"/>
              <a:t>.</a:t>
            </a:r>
          </a:p>
          <a:p>
            <a:r>
              <a:rPr lang="en-US" sz="2000" dirty="0"/>
              <a:t>Special Guardianship enables/requires </a:t>
            </a:r>
            <a:r>
              <a:rPr lang="en-US" sz="2000" b="1" dirty="0"/>
              <a:t>both processes </a:t>
            </a:r>
            <a:r>
              <a:rPr lang="en-US" sz="2000" dirty="0"/>
              <a:t>to be addressed by the court.</a:t>
            </a:r>
          </a:p>
          <a:p>
            <a:r>
              <a:rPr lang="en-GB" sz="2000" dirty="0"/>
              <a:t>Have The</a:t>
            </a:r>
            <a:r>
              <a:rPr lang="en-US" sz="2000" dirty="0"/>
              <a:t> courts have become a </a:t>
            </a:r>
            <a:r>
              <a:rPr lang="en-US" sz="2000" b="1" dirty="0"/>
              <a:t>family placement agency </a:t>
            </a:r>
            <a:r>
              <a:rPr lang="en-US" sz="2000" dirty="0"/>
              <a:t>when this was never identified in the original objectives for Special Guardianship</a:t>
            </a:r>
            <a:r>
              <a:rPr lang="en-GB" sz="2000" dirty="0"/>
              <a:t>?</a:t>
            </a:r>
            <a:endParaRPr lang="en-US" sz="2000" dirty="0"/>
          </a:p>
        </p:txBody>
      </p:sp>
    </p:spTree>
    <p:extLst>
      <p:ext uri="{BB962C8B-B14F-4D97-AF65-F5344CB8AC3E}">
        <p14:creationId xmlns:p14="http://schemas.microsoft.com/office/powerpoint/2010/main" val="199793463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238D0642-B56D-1C45-A93B-B6F2EFC63553}"/>
              </a:ext>
            </a:extLst>
          </p:cNvPr>
          <p:cNvGraphicFramePr>
            <a:graphicFrameLocks/>
          </p:cNvGraphicFramePr>
          <p:nvPr/>
        </p:nvGraphicFramePr>
        <p:xfrm>
          <a:off x="1120477" y="1123527"/>
          <a:ext cx="9951041" cy="46048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97D585D0-5B3D-9144-BE5A-5C44D0E92A8A}"/>
              </a:ext>
            </a:extLst>
          </p:cNvPr>
          <p:cNvSpPr txBox="1"/>
          <p:nvPr/>
        </p:nvSpPr>
        <p:spPr>
          <a:xfrm>
            <a:off x="6096001" y="5652895"/>
            <a:ext cx="5785442" cy="461665"/>
          </a:xfrm>
          <a:prstGeom prst="rect">
            <a:avLst/>
          </a:prstGeom>
          <a:noFill/>
        </p:spPr>
        <p:txBody>
          <a:bodyPr wrap="square" rtlCol="0">
            <a:spAutoFit/>
          </a:bodyPr>
          <a:lstStyle/>
          <a:p>
            <a:r>
              <a:rPr lang="en-GB" sz="1200" dirty="0"/>
              <a:t>https://explore-education-</a:t>
            </a:r>
            <a:r>
              <a:rPr lang="en-GB" sz="1200" dirty="0" err="1"/>
              <a:t>statistics.service.gov.uk</a:t>
            </a:r>
            <a:r>
              <a:rPr lang="en-GB" sz="1200" dirty="0"/>
              <a:t>/find-statistics/children-looked-after-in-</a:t>
            </a:r>
            <a:r>
              <a:rPr lang="en-GB" sz="1200" dirty="0" err="1"/>
              <a:t>england</a:t>
            </a:r>
            <a:r>
              <a:rPr lang="en-GB" sz="1200" dirty="0"/>
              <a:t>-including-adoptions/2020</a:t>
            </a:r>
          </a:p>
        </p:txBody>
      </p:sp>
    </p:spTree>
    <p:extLst>
      <p:ext uri="{BB962C8B-B14F-4D97-AF65-F5344CB8AC3E}">
        <p14:creationId xmlns:p14="http://schemas.microsoft.com/office/powerpoint/2010/main" val="647553510"/>
      </p:ext>
    </p:extLst>
  </p:cSld>
  <p:clrMapOvr>
    <a:masterClrMapping/>
  </p:clrMapOvr>
  <p:transition spd="med"/>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6792B-815E-46FD-8385-8F0DA04CB2A4}"/>
              </a:ext>
            </a:extLst>
          </p:cNvPr>
          <p:cNvSpPr>
            <a:spLocks noGrp="1"/>
          </p:cNvSpPr>
          <p:nvPr>
            <p:ph type="title"/>
          </p:nvPr>
        </p:nvSpPr>
        <p:spPr/>
        <p:txBody>
          <a:bodyPr/>
          <a:lstStyle/>
          <a:p>
            <a:r>
              <a:rPr lang="en-US" dirty="0"/>
              <a:t>Review of Special Guardianship</a:t>
            </a:r>
          </a:p>
        </p:txBody>
      </p:sp>
      <p:sp>
        <p:nvSpPr>
          <p:cNvPr id="3" name="Content Placeholder 2">
            <a:extLst>
              <a:ext uri="{FF2B5EF4-FFF2-40B4-BE49-F238E27FC236}">
                <a16:creationId xmlns:a16="http://schemas.microsoft.com/office/drawing/2014/main" id="{96AB1A5F-6055-4A4B-9B66-B9A8F68AB7F0}"/>
              </a:ext>
            </a:extLst>
          </p:cNvPr>
          <p:cNvSpPr>
            <a:spLocks noGrp="1"/>
          </p:cNvSpPr>
          <p:nvPr>
            <p:ph idx="1"/>
          </p:nvPr>
        </p:nvSpPr>
        <p:spPr/>
        <p:txBody>
          <a:bodyPr>
            <a:normAutofit fontScale="92500"/>
          </a:bodyPr>
          <a:lstStyle/>
          <a:p>
            <a:r>
              <a:rPr lang="en-US" dirty="0"/>
              <a:t>The Department for Education undertook a review resulting from widespread concern about the robustness of due process – particularly </a:t>
            </a:r>
            <a:r>
              <a:rPr lang="en-GB" dirty="0"/>
              <a:t>the </a:t>
            </a:r>
            <a:r>
              <a:rPr lang="en-US" dirty="0"/>
              <a:t>assessment</a:t>
            </a:r>
            <a:r>
              <a:rPr lang="en-GB" dirty="0"/>
              <a:t> of suitability as set out by regulation</a:t>
            </a:r>
            <a:endParaRPr lang="en-US" dirty="0"/>
          </a:p>
          <a:p>
            <a:r>
              <a:rPr lang="en-US" dirty="0"/>
              <a:t>The findings of the review reinforced the positive option of Special Guardianship. Amendments were made to the regulatory framework to require </a:t>
            </a:r>
            <a:r>
              <a:rPr lang="en-US" b="1" dirty="0"/>
              <a:t>due consideration to be given to any significant harm that the child had suffered and the parenting capacity of the prospective special guardians to address those issues in their care of the child.</a:t>
            </a:r>
          </a:p>
          <a:p>
            <a:r>
              <a:rPr lang="en-US" dirty="0"/>
              <a:t>The amendment was then placed in primary legislation as Section 8 of the Children and Social Work Act 2017 and applied to any child subject to a Section 31A plan. </a:t>
            </a:r>
          </a:p>
        </p:txBody>
      </p:sp>
    </p:spTree>
    <p:extLst>
      <p:ext uri="{BB962C8B-B14F-4D97-AF65-F5344CB8AC3E}">
        <p14:creationId xmlns:p14="http://schemas.microsoft.com/office/powerpoint/2010/main" val="359973957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848FC-B45D-4C27-9747-DCE18F144120}"/>
              </a:ext>
            </a:extLst>
          </p:cNvPr>
          <p:cNvSpPr>
            <a:spLocks noGrp="1"/>
          </p:cNvSpPr>
          <p:nvPr>
            <p:ph type="title"/>
          </p:nvPr>
        </p:nvSpPr>
        <p:spPr/>
        <p:txBody>
          <a:bodyPr/>
          <a:lstStyle/>
          <a:p>
            <a:r>
              <a:rPr lang="en-US" dirty="0"/>
              <a:t>Re P-S (Children) 18.6.2018</a:t>
            </a:r>
          </a:p>
        </p:txBody>
      </p:sp>
      <p:sp>
        <p:nvSpPr>
          <p:cNvPr id="3" name="Content Placeholder 2">
            <a:extLst>
              <a:ext uri="{FF2B5EF4-FFF2-40B4-BE49-F238E27FC236}">
                <a16:creationId xmlns:a16="http://schemas.microsoft.com/office/drawing/2014/main" id="{B736D08D-B704-4B8F-940B-A1EA3F970C23}"/>
              </a:ext>
            </a:extLst>
          </p:cNvPr>
          <p:cNvSpPr>
            <a:spLocks noGrp="1"/>
          </p:cNvSpPr>
          <p:nvPr>
            <p:ph idx="1"/>
          </p:nvPr>
        </p:nvSpPr>
        <p:spPr/>
        <p:txBody>
          <a:bodyPr>
            <a:normAutofit fontScale="92500"/>
          </a:bodyPr>
          <a:lstStyle/>
          <a:p>
            <a:r>
              <a:rPr lang="en-US" dirty="0"/>
              <a:t>The specific resolution of the matters subject to appeal were expanded to the identification of a range of issues that were commonly reported across both the courts and local authorities in relation to Special Guardianship.</a:t>
            </a:r>
          </a:p>
          <a:p>
            <a:r>
              <a:rPr lang="en-US" dirty="0"/>
              <a:t>The urgency of resolving these issues was summed up in the judgment:</a:t>
            </a:r>
          </a:p>
          <a:p>
            <a:endParaRPr lang="en-US" dirty="0"/>
          </a:p>
          <a:p>
            <a:pPr marL="0" indent="0">
              <a:buNone/>
            </a:pPr>
            <a:r>
              <a:rPr lang="en-US" b="1" dirty="0"/>
              <a:t>There is a real need for authoritative guidance to sit alongside the statutory materials. I therefore propose to invite the Family Justice Council to undertake this task </a:t>
            </a:r>
            <a:r>
              <a:rPr lang="en-US" sz="2000" b="1" i="1" dirty="0"/>
              <a:t>(prepare authoritative guidance) </a:t>
            </a:r>
            <a:r>
              <a:rPr lang="en-US" b="1" dirty="0"/>
              <a:t>and to make available to it all the research and other relevant materials which were put before us. </a:t>
            </a:r>
            <a:r>
              <a:rPr lang="en-US" sz="2200" dirty="0"/>
              <a:t>(para 70 and 71)</a:t>
            </a:r>
          </a:p>
        </p:txBody>
      </p:sp>
    </p:spTree>
    <p:extLst>
      <p:ext uri="{BB962C8B-B14F-4D97-AF65-F5344CB8AC3E}">
        <p14:creationId xmlns:p14="http://schemas.microsoft.com/office/powerpoint/2010/main" val="322428040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54F73-DB9F-450B-8242-21AA2D7FAC43}"/>
              </a:ext>
            </a:extLst>
          </p:cNvPr>
          <p:cNvSpPr>
            <a:spLocks noGrp="1"/>
          </p:cNvSpPr>
          <p:nvPr>
            <p:ph type="title"/>
          </p:nvPr>
        </p:nvSpPr>
        <p:spPr/>
        <p:txBody>
          <a:bodyPr/>
          <a:lstStyle/>
          <a:p>
            <a:r>
              <a:rPr lang="en-US" dirty="0"/>
              <a:t>Authoritative Guidance</a:t>
            </a:r>
          </a:p>
        </p:txBody>
      </p:sp>
      <p:sp>
        <p:nvSpPr>
          <p:cNvPr id="3" name="Content Placeholder 2">
            <a:extLst>
              <a:ext uri="{FF2B5EF4-FFF2-40B4-BE49-F238E27FC236}">
                <a16:creationId xmlns:a16="http://schemas.microsoft.com/office/drawing/2014/main" id="{5CB5AA6B-B146-4F9E-B966-9DC64DB148DD}"/>
              </a:ext>
            </a:extLst>
          </p:cNvPr>
          <p:cNvSpPr>
            <a:spLocks noGrp="1"/>
          </p:cNvSpPr>
          <p:nvPr>
            <p:ph idx="1"/>
          </p:nvPr>
        </p:nvSpPr>
        <p:spPr/>
        <p:txBody>
          <a:bodyPr>
            <a:normAutofit/>
          </a:bodyPr>
          <a:lstStyle/>
          <a:p>
            <a:r>
              <a:rPr lang="en-US" dirty="0"/>
              <a:t>Rapid Evidence review commissioned by the Nuffield Family Justice Observatory</a:t>
            </a:r>
            <a:r>
              <a:rPr lang="en-GB" dirty="0"/>
              <a:t> – undertaken By </a:t>
            </a:r>
            <a:r>
              <a:rPr lang="en-US" dirty="0"/>
              <a:t>Judith </a:t>
            </a:r>
            <a:r>
              <a:rPr lang="en-US" dirty="0" err="1"/>
              <a:t>Harwin</a:t>
            </a:r>
            <a:r>
              <a:rPr lang="en-US" dirty="0"/>
              <a:t> and </a:t>
            </a:r>
            <a:r>
              <a:rPr lang="en-GB" dirty="0"/>
              <a:t>John Simmonds</a:t>
            </a:r>
            <a:endParaRPr lang="en-US" dirty="0"/>
          </a:p>
          <a:p>
            <a:r>
              <a:rPr lang="en-GB" dirty="0"/>
              <a:t>Incorporated into the review of </a:t>
            </a:r>
            <a:r>
              <a:rPr lang="en-US" dirty="0"/>
              <a:t>the Public Law Working Group.</a:t>
            </a:r>
          </a:p>
          <a:p>
            <a:r>
              <a:rPr lang="en-US" dirty="0"/>
              <a:t>Publication of the PLWG </a:t>
            </a:r>
            <a:r>
              <a:rPr lang="en-GB" dirty="0"/>
              <a:t>chapter on special guardianship </a:t>
            </a:r>
            <a:r>
              <a:rPr lang="en-US" dirty="0"/>
              <a:t>including Best Practice Guidance on Special Guardianship </a:t>
            </a:r>
            <a:r>
              <a:rPr lang="en-GB" dirty="0"/>
              <a:t>was published in </a:t>
            </a:r>
            <a:endParaRPr lang="en-US" dirty="0"/>
          </a:p>
        </p:txBody>
      </p:sp>
    </p:spTree>
    <p:extLst>
      <p:ext uri="{BB962C8B-B14F-4D97-AF65-F5344CB8AC3E}">
        <p14:creationId xmlns:p14="http://schemas.microsoft.com/office/powerpoint/2010/main" val="196853910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1976B-9B37-4F95-938D-30B28A55B6D2}"/>
              </a:ext>
            </a:extLst>
          </p:cNvPr>
          <p:cNvSpPr>
            <a:spLocks noGrp="1"/>
          </p:cNvSpPr>
          <p:nvPr>
            <p:ph type="title"/>
          </p:nvPr>
        </p:nvSpPr>
        <p:spPr/>
        <p:txBody>
          <a:bodyPr/>
          <a:lstStyle/>
          <a:p>
            <a:r>
              <a:rPr lang="en-US" dirty="0"/>
              <a:t>Best Practice Guidance - Basics</a:t>
            </a:r>
          </a:p>
        </p:txBody>
      </p:sp>
      <p:sp>
        <p:nvSpPr>
          <p:cNvPr id="3" name="Content Placeholder 2">
            <a:extLst>
              <a:ext uri="{FF2B5EF4-FFF2-40B4-BE49-F238E27FC236}">
                <a16:creationId xmlns:a16="http://schemas.microsoft.com/office/drawing/2014/main" id="{5BC6AC19-4AFE-47C0-9E1E-EFC40CA8A422}"/>
              </a:ext>
            </a:extLst>
          </p:cNvPr>
          <p:cNvSpPr>
            <a:spLocks noGrp="1"/>
          </p:cNvSpPr>
          <p:nvPr>
            <p:ph idx="1"/>
          </p:nvPr>
        </p:nvSpPr>
        <p:spPr/>
        <p:txBody>
          <a:bodyPr/>
          <a:lstStyle/>
          <a:p>
            <a:r>
              <a:rPr lang="en-US" dirty="0"/>
              <a:t>The Placement of a Child/ren where they have met the threshold of significant harm must be evidence and experienced informed. </a:t>
            </a:r>
          </a:p>
          <a:p>
            <a:r>
              <a:rPr lang="en-US" dirty="0"/>
              <a:t>Placement and the legal order that enables this is a life changing and life enhancing that will impact on the child for 80-90 years.</a:t>
            </a:r>
          </a:p>
          <a:p>
            <a:r>
              <a:rPr lang="en-US" dirty="0"/>
              <a:t>The placement of the child and the making of the order is only the beginning.  There are likely to be multiple issues that evolve over time, within the family – as there are in every family.  The challenges are likely to be more prominent where children have experienced abuse and/or neglect. </a:t>
            </a:r>
          </a:p>
        </p:txBody>
      </p:sp>
    </p:spTree>
    <p:extLst>
      <p:ext uri="{BB962C8B-B14F-4D97-AF65-F5344CB8AC3E}">
        <p14:creationId xmlns:p14="http://schemas.microsoft.com/office/powerpoint/2010/main" val="378356489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102E9-41BE-4E46-9775-FE8F007EED0B}"/>
              </a:ext>
            </a:extLst>
          </p:cNvPr>
          <p:cNvSpPr>
            <a:spLocks noGrp="1"/>
          </p:cNvSpPr>
          <p:nvPr>
            <p:ph type="title"/>
          </p:nvPr>
        </p:nvSpPr>
        <p:spPr/>
        <p:txBody>
          <a:bodyPr/>
          <a:lstStyle/>
          <a:p>
            <a:r>
              <a:rPr lang="en-US" dirty="0"/>
              <a:t>Stage 1</a:t>
            </a:r>
          </a:p>
        </p:txBody>
      </p:sp>
      <p:sp>
        <p:nvSpPr>
          <p:cNvPr id="3" name="Content Placeholder 2">
            <a:extLst>
              <a:ext uri="{FF2B5EF4-FFF2-40B4-BE49-F238E27FC236}">
                <a16:creationId xmlns:a16="http://schemas.microsoft.com/office/drawing/2014/main" id="{A3825B70-0F10-4F26-AB9B-9C338616C995}"/>
              </a:ext>
            </a:extLst>
          </p:cNvPr>
          <p:cNvSpPr>
            <a:spLocks noGrp="1"/>
          </p:cNvSpPr>
          <p:nvPr>
            <p:ph idx="1"/>
          </p:nvPr>
        </p:nvSpPr>
        <p:spPr/>
        <p:txBody>
          <a:bodyPr>
            <a:normAutofit fontScale="85000" lnSpcReduction="20000"/>
          </a:bodyPr>
          <a:lstStyle/>
          <a:p>
            <a:r>
              <a:rPr lang="en-US" dirty="0"/>
              <a:t>The escalation of child protection concerns and the child protection plan to the decision by the local authority to issue care proceedings</a:t>
            </a:r>
          </a:p>
          <a:p>
            <a:r>
              <a:rPr lang="en-US" dirty="0"/>
              <a:t>The challenge in engaging the wider family – </a:t>
            </a:r>
          </a:p>
          <a:p>
            <a:pPr lvl="1"/>
            <a:r>
              <a:rPr lang="en-US" dirty="0"/>
              <a:t>What they know and what they don’t know</a:t>
            </a:r>
            <a:r>
              <a:rPr lang="en-GB" dirty="0"/>
              <a:t> about the local authority’s involvement.</a:t>
            </a:r>
            <a:endParaRPr lang="en-US" dirty="0"/>
          </a:p>
          <a:p>
            <a:pPr lvl="1"/>
            <a:r>
              <a:rPr lang="en-US" dirty="0"/>
              <a:t>How they think and feel about what they come to discover?</a:t>
            </a:r>
          </a:p>
          <a:p>
            <a:pPr lvl="1"/>
            <a:r>
              <a:rPr lang="en-US" dirty="0"/>
              <a:t>How this impacts on family relationships – shock, dis-belief, anger, blame, anxiety, fear.</a:t>
            </a:r>
          </a:p>
          <a:p>
            <a:pPr lvl="1"/>
            <a:r>
              <a:rPr lang="en-US" dirty="0"/>
              <a:t>Responding to the immediate issues of the need to care for the child within the family – who, when and how?</a:t>
            </a:r>
          </a:p>
          <a:p>
            <a:pPr lvl="1"/>
            <a:r>
              <a:rPr lang="en-US" dirty="0"/>
              <a:t>Engaging with the local authority in a constructive and meaningful way to identify answers/solutions in the emerging crisis of care </a:t>
            </a:r>
            <a:r>
              <a:rPr lang="en-GB" dirty="0"/>
              <a:t>proceedings </a:t>
            </a:r>
            <a:endParaRPr lang="en-US" dirty="0"/>
          </a:p>
        </p:txBody>
      </p:sp>
    </p:spTree>
    <p:extLst>
      <p:ext uri="{BB962C8B-B14F-4D97-AF65-F5344CB8AC3E}">
        <p14:creationId xmlns:p14="http://schemas.microsoft.com/office/powerpoint/2010/main" val="415489366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BC271-AA3E-4DE7-B4FD-3F66EAF65936}"/>
              </a:ext>
            </a:extLst>
          </p:cNvPr>
          <p:cNvSpPr>
            <a:spLocks noGrp="1"/>
          </p:cNvSpPr>
          <p:nvPr>
            <p:ph type="title"/>
          </p:nvPr>
        </p:nvSpPr>
        <p:spPr/>
        <p:txBody>
          <a:bodyPr/>
          <a:lstStyle/>
          <a:p>
            <a:r>
              <a:rPr lang="en-US" dirty="0"/>
              <a:t>The plan to place the child </a:t>
            </a:r>
          </a:p>
        </p:txBody>
      </p:sp>
      <p:sp>
        <p:nvSpPr>
          <p:cNvPr id="3" name="Content Placeholder 2">
            <a:extLst>
              <a:ext uri="{FF2B5EF4-FFF2-40B4-BE49-F238E27FC236}">
                <a16:creationId xmlns:a16="http://schemas.microsoft.com/office/drawing/2014/main" id="{8E0FF799-D45E-490F-95D3-B42DB4A01495}"/>
              </a:ext>
            </a:extLst>
          </p:cNvPr>
          <p:cNvSpPr>
            <a:spLocks noGrp="1"/>
          </p:cNvSpPr>
          <p:nvPr>
            <p:ph idx="1"/>
          </p:nvPr>
        </p:nvSpPr>
        <p:spPr/>
        <p:txBody>
          <a:bodyPr>
            <a:normAutofit fontScale="92500" lnSpcReduction="10000"/>
          </a:bodyPr>
          <a:lstStyle/>
          <a:p>
            <a:r>
              <a:rPr lang="en-US" dirty="0"/>
              <a:t>Where an agreement is reached to place the child/ren –</a:t>
            </a:r>
          </a:p>
          <a:p>
            <a:r>
              <a:rPr lang="en-US" dirty="0"/>
              <a:t>The </a:t>
            </a:r>
            <a:r>
              <a:rPr lang="en-US" dirty="0" err="1"/>
              <a:t>carers</a:t>
            </a:r>
            <a:r>
              <a:rPr lang="en-US" dirty="0"/>
              <a:t> need to be fully informed of the detail of the child being placed with them –</a:t>
            </a:r>
          </a:p>
          <a:p>
            <a:pPr lvl="1"/>
            <a:r>
              <a:rPr lang="en-US" dirty="0"/>
              <a:t>The legal framework that enables the placement.</a:t>
            </a:r>
          </a:p>
          <a:p>
            <a:pPr lvl="1"/>
            <a:r>
              <a:rPr lang="en-US" dirty="0"/>
              <a:t>What is known about the child’s health, development, and needs from 24/7 routines to longer term issues and more specific issues such as treatment for addictions, low birth weight, responses to trauma, identified disabilities or blood born viruses.</a:t>
            </a:r>
          </a:p>
          <a:p>
            <a:pPr lvl="1"/>
            <a:r>
              <a:rPr lang="en-US" dirty="0"/>
              <a:t>The concerns/questions of the family members as </a:t>
            </a:r>
            <a:r>
              <a:rPr lang="en-US" dirty="0" err="1"/>
              <a:t>carers</a:t>
            </a:r>
            <a:r>
              <a:rPr lang="en-US" dirty="0"/>
              <a:t> and the sufficiency of their approach to parenting.</a:t>
            </a:r>
          </a:p>
          <a:p>
            <a:pPr lvl="1"/>
            <a:r>
              <a:rPr lang="en-US" dirty="0"/>
              <a:t>Access to health, legal, education and social work advice and support.</a:t>
            </a:r>
          </a:p>
        </p:txBody>
      </p:sp>
    </p:spTree>
    <p:extLst>
      <p:ext uri="{BB962C8B-B14F-4D97-AF65-F5344CB8AC3E}">
        <p14:creationId xmlns:p14="http://schemas.microsoft.com/office/powerpoint/2010/main" val="363807143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30360-0847-49DB-BBD3-2425AE500E59}"/>
              </a:ext>
            </a:extLst>
          </p:cNvPr>
          <p:cNvSpPr>
            <a:spLocks noGrp="1"/>
          </p:cNvSpPr>
          <p:nvPr>
            <p:ph type="title"/>
          </p:nvPr>
        </p:nvSpPr>
        <p:spPr/>
        <p:txBody>
          <a:bodyPr/>
          <a:lstStyle/>
          <a:p>
            <a:r>
              <a:rPr lang="en-US" dirty="0"/>
              <a:t>Access to resources</a:t>
            </a:r>
          </a:p>
        </p:txBody>
      </p:sp>
      <p:sp>
        <p:nvSpPr>
          <p:cNvPr id="3" name="Content Placeholder 2">
            <a:extLst>
              <a:ext uri="{FF2B5EF4-FFF2-40B4-BE49-F238E27FC236}">
                <a16:creationId xmlns:a16="http://schemas.microsoft.com/office/drawing/2014/main" id="{3A5C0AB4-8749-4BD4-B196-35E8002243EF}"/>
              </a:ext>
            </a:extLst>
          </p:cNvPr>
          <p:cNvSpPr>
            <a:spLocks noGrp="1"/>
          </p:cNvSpPr>
          <p:nvPr>
            <p:ph idx="1"/>
          </p:nvPr>
        </p:nvSpPr>
        <p:spPr/>
        <p:txBody>
          <a:bodyPr/>
          <a:lstStyle/>
          <a:p>
            <a:r>
              <a:rPr lang="en-US" dirty="0"/>
              <a:t>Practical issues such as clothing, hygiene, beds and bedding, feeding, toys</a:t>
            </a:r>
          </a:p>
          <a:p>
            <a:r>
              <a:rPr lang="en-US" dirty="0"/>
              <a:t>Relational issue such as </a:t>
            </a:r>
            <a:r>
              <a:rPr lang="en-GB" dirty="0"/>
              <a:t>‘family time’ </a:t>
            </a:r>
            <a:r>
              <a:rPr lang="en-US" dirty="0"/>
              <a:t>with parents and other priority people</a:t>
            </a:r>
          </a:p>
          <a:p>
            <a:r>
              <a:rPr lang="en-US" dirty="0"/>
              <a:t>Parenting support including </a:t>
            </a:r>
            <a:r>
              <a:rPr lang="en-GB" dirty="0"/>
              <a:t>the provision of</a:t>
            </a:r>
            <a:r>
              <a:rPr lang="en-US" dirty="0"/>
              <a:t> specific </a:t>
            </a:r>
            <a:r>
              <a:rPr lang="en-US" dirty="0" err="1"/>
              <a:t>programmes</a:t>
            </a:r>
            <a:r>
              <a:rPr lang="en-US" dirty="0"/>
              <a:t> to develop </a:t>
            </a:r>
            <a:r>
              <a:rPr lang="en-GB" dirty="0"/>
              <a:t>specific skills</a:t>
            </a:r>
            <a:endParaRPr lang="en-US" dirty="0"/>
          </a:p>
          <a:p>
            <a:r>
              <a:rPr lang="en-US" dirty="0"/>
              <a:t>Financial and housing resources including safety in the home, employment, pets </a:t>
            </a:r>
          </a:p>
        </p:txBody>
      </p:sp>
    </p:spTree>
    <p:extLst>
      <p:ext uri="{BB962C8B-B14F-4D97-AF65-F5344CB8AC3E}">
        <p14:creationId xmlns:p14="http://schemas.microsoft.com/office/powerpoint/2010/main" val="117349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D9EAD3"/>
        </a:solidFill>
        <a:effectLst/>
      </p:bgPr>
    </p:bg>
    <p:spTree>
      <p:nvGrpSpPr>
        <p:cNvPr id="1" name=""/>
        <p:cNvGrpSpPr/>
        <p:nvPr/>
      </p:nvGrpSpPr>
      <p:grpSpPr>
        <a:xfrm>
          <a:off x="0" y="0"/>
          <a:ext cx="0" cy="0"/>
          <a:chOff x="0" y="0"/>
          <a:chExt cx="0" cy="0"/>
        </a:xfrm>
      </p:grpSpPr>
      <p:sp>
        <p:nvSpPr>
          <p:cNvPr id="348" name="Google Shape;262;gcc97d97200_0_447"/>
          <p:cNvSpPr/>
          <p:nvPr/>
        </p:nvSpPr>
        <p:spPr>
          <a:xfrm>
            <a:off x="0" y="-1"/>
            <a:ext cx="12192000" cy="6092402"/>
          </a:xfrm>
          <a:prstGeom prst="rect">
            <a:avLst/>
          </a:prstGeom>
          <a:solidFill>
            <a:srgbClr val="FFFFFF"/>
          </a:solidFill>
          <a:ln w="12700">
            <a:miter lim="400000"/>
          </a:ln>
        </p:spPr>
        <p:txBody>
          <a:bodyPr lIns="0" tIns="0" rIns="0" bIns="0" anchor="ctr"/>
          <a:lstStyle/>
          <a:p>
            <a:pPr>
              <a:defRPr sz="1900"/>
            </a:pPr>
            <a:endParaRPr/>
          </a:p>
        </p:txBody>
      </p:sp>
      <p:sp>
        <p:nvSpPr>
          <p:cNvPr id="349" name="Google Shape;263;gcc97d97200_0_447"/>
          <p:cNvSpPr txBox="1"/>
          <p:nvPr/>
        </p:nvSpPr>
        <p:spPr>
          <a:xfrm>
            <a:off x="7877999" y="6092333"/>
            <a:ext cx="4314001" cy="662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2400">
                <a:latin typeface="Avenir Roman"/>
                <a:ea typeface="Avenir Roman"/>
                <a:cs typeface="Avenir Roman"/>
                <a:sym typeface="Avenir Roman"/>
              </a:defRPr>
            </a:lvl1pPr>
          </a:lstStyle>
          <a:p>
            <a:r>
              <a:t>Public Law Working Group</a:t>
            </a:r>
          </a:p>
        </p:txBody>
      </p:sp>
      <p:sp>
        <p:nvSpPr>
          <p:cNvPr id="350" name="Google Shape;264;gcc97d97200_0_447"/>
          <p:cNvSpPr txBox="1"/>
          <p:nvPr/>
        </p:nvSpPr>
        <p:spPr>
          <a:xfrm>
            <a:off x="196050" y="180349"/>
            <a:ext cx="10025700" cy="866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lnSpc>
                <a:spcPct val="90000"/>
              </a:lnSpc>
              <a:defRPr sz="3600">
                <a:latin typeface="Avenir Roman"/>
                <a:ea typeface="Avenir Roman"/>
                <a:cs typeface="Avenir Roman"/>
                <a:sym typeface="Avenir Roman"/>
              </a:defRPr>
            </a:lvl1pPr>
          </a:lstStyle>
          <a:p>
            <a:r>
              <a:t>Pre-proceedings and the PLO (1)</a:t>
            </a:r>
          </a:p>
        </p:txBody>
      </p:sp>
      <p:sp>
        <p:nvSpPr>
          <p:cNvPr id="351" name="Google Shape;266;gcc97d97200_0_447"/>
          <p:cNvSpPr/>
          <p:nvPr/>
        </p:nvSpPr>
        <p:spPr>
          <a:xfrm>
            <a:off x="0" y="925250"/>
            <a:ext cx="8588700" cy="129901"/>
          </a:xfrm>
          <a:prstGeom prst="rect">
            <a:avLst/>
          </a:prstGeom>
          <a:solidFill>
            <a:srgbClr val="D9EAD3"/>
          </a:solidFill>
          <a:ln w="12700">
            <a:miter lim="400000"/>
          </a:ln>
        </p:spPr>
        <p:txBody>
          <a:bodyPr lIns="0" tIns="0" rIns="0" bIns="0" anchor="ctr"/>
          <a:lstStyle/>
          <a:p>
            <a:endParaRPr/>
          </a:p>
        </p:txBody>
      </p:sp>
      <p:sp>
        <p:nvSpPr>
          <p:cNvPr id="352" name="Google Shape;267;gcc97d97200_0_447"/>
          <p:cNvSpPr txBox="1">
            <a:spLocks noGrp="1"/>
          </p:cNvSpPr>
          <p:nvPr>
            <p:ph type="body" idx="1"/>
          </p:nvPr>
        </p:nvSpPr>
        <p:spPr>
          <a:xfrm>
            <a:off x="196050" y="1205100"/>
            <a:ext cx="11658601" cy="5652900"/>
          </a:xfrm>
          <a:prstGeom prst="rect">
            <a:avLst/>
          </a:prstGeom>
        </p:spPr>
        <p:txBody>
          <a:bodyPr lIns="45699" tIns="45699" rIns="45699" bIns="45699"/>
          <a:lstStyle/>
          <a:p>
            <a:pPr marL="228600" indent="-203200" algn="l">
              <a:lnSpc>
                <a:spcPct val="90000"/>
              </a:lnSpc>
              <a:buClr>
                <a:srgbClr val="000000"/>
              </a:buClr>
              <a:buSzPts val="2000"/>
              <a:buFont typeface="Avenir Roman"/>
              <a:buChar char="●"/>
              <a:defRPr sz="2000">
                <a:solidFill>
                  <a:srgbClr val="000000"/>
                </a:solidFill>
                <a:latin typeface="Avenir Roman"/>
                <a:ea typeface="Avenir Roman"/>
                <a:cs typeface="Avenir Roman"/>
                <a:sym typeface="Avenir Roman"/>
              </a:defRPr>
            </a:pPr>
            <a:r>
              <a:t>The PLO brings together a series of steps that ensure the professionals working with children and their families explore all of the realistic opportunities to achieve the best outcome for the relevant children.</a:t>
            </a:r>
          </a:p>
          <a:p>
            <a:pPr marL="228600" indent="-203200" algn="l">
              <a:lnSpc>
                <a:spcPct val="90000"/>
              </a:lnSpc>
              <a:spcBef>
                <a:spcPts val="1000"/>
              </a:spcBef>
              <a:buClr>
                <a:srgbClr val="000000"/>
              </a:buClr>
              <a:buSzPts val="2000"/>
              <a:buFont typeface="Avenir Roman"/>
              <a:buChar char="●"/>
              <a:defRPr sz="2000">
                <a:solidFill>
                  <a:srgbClr val="000000"/>
                </a:solidFill>
                <a:latin typeface="Avenir Roman"/>
                <a:ea typeface="Avenir Roman"/>
                <a:cs typeface="Avenir Roman"/>
                <a:sym typeface="Avenir Roman"/>
              </a:defRPr>
            </a:pPr>
            <a:r>
              <a:t>It’s important practitioners both view and approach this phase not simply as a procedural step to court: pre-proceedings are an intervention in themselves and act as the final chance to manage risk by supporting change. </a:t>
            </a:r>
          </a:p>
          <a:p>
            <a:pPr marL="228600" indent="-203200" algn="l">
              <a:lnSpc>
                <a:spcPct val="90000"/>
              </a:lnSpc>
              <a:spcBef>
                <a:spcPts val="1000"/>
              </a:spcBef>
              <a:buClr>
                <a:srgbClr val="000000"/>
              </a:buClr>
              <a:buSzPts val="2000"/>
              <a:buFont typeface="Avenir Roman"/>
              <a:buChar char="●"/>
              <a:defRPr sz="2000">
                <a:solidFill>
                  <a:srgbClr val="000000"/>
                </a:solidFill>
                <a:latin typeface="Avenir Roman"/>
                <a:ea typeface="Avenir Roman"/>
                <a:cs typeface="Avenir Roman"/>
                <a:sym typeface="Avenir Roman"/>
              </a:defRPr>
            </a:pPr>
            <a:r>
              <a:t>Every effort should be made to improve outcomes for the child as safely as possible. It also serves to ‘narrow the issues’ if entry to court is required.</a:t>
            </a:r>
          </a:p>
          <a:p>
            <a:pPr marL="228600" indent="-203200" algn="l">
              <a:lnSpc>
                <a:spcPct val="90000"/>
              </a:lnSpc>
              <a:spcBef>
                <a:spcPts val="1000"/>
              </a:spcBef>
              <a:buClr>
                <a:srgbClr val="000000"/>
              </a:buClr>
              <a:buSzPts val="2000"/>
              <a:buFont typeface="Avenir Roman"/>
              <a:buChar char="●"/>
              <a:defRPr sz="2000">
                <a:solidFill>
                  <a:srgbClr val="000000"/>
                </a:solidFill>
                <a:latin typeface="Avenir Roman"/>
                <a:ea typeface="Avenir Roman"/>
                <a:cs typeface="Avenir Roman"/>
                <a:sym typeface="Avenir Roman"/>
              </a:defRPr>
            </a:pPr>
            <a:r>
              <a:t>Pre-proceedings may not always secure the required changes and the PLWG report recognises this fact. Courts are encouraged to do the same, noting that where timely, intensive work is underway, criticism of the local authority is unwarranted. Where all other options have been explored and issuing is the only safe option, the courts will benefit from the work that has been undertaken during pre-proceedings.  </a:t>
            </a:r>
          </a:p>
          <a:p>
            <a:pPr marL="228600" indent="-203200" algn="l">
              <a:lnSpc>
                <a:spcPct val="90000"/>
              </a:lnSpc>
              <a:spcBef>
                <a:spcPts val="1000"/>
              </a:spcBef>
              <a:buClr>
                <a:srgbClr val="000000"/>
              </a:buClr>
              <a:buSzPts val="2000"/>
              <a:buFont typeface="Avenir Roman"/>
              <a:buChar char="●"/>
              <a:defRPr sz="2000">
                <a:solidFill>
                  <a:srgbClr val="000000"/>
                </a:solidFill>
                <a:latin typeface="Avenir Roman"/>
                <a:ea typeface="Avenir Roman"/>
                <a:cs typeface="Avenir Roman"/>
                <a:sym typeface="Avenir Roman"/>
              </a:defRPr>
            </a:pPr>
            <a:r>
              <a:t>Again, the report recognises the complex and difficult work social workers undertake and their skill and expertise in supporting children and families and the management of risk in the community. </a:t>
            </a:r>
          </a:p>
        </p:txBody>
      </p:sp>
    </p:spTree>
  </p:cSld>
  <p:clrMapOvr>
    <a:masterClrMapping/>
  </p:clrMapOvr>
  <p:transition spd="med"/>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CC824-90CB-4CBA-979A-F51C84F25F77}"/>
              </a:ext>
            </a:extLst>
          </p:cNvPr>
          <p:cNvSpPr>
            <a:spLocks noGrp="1"/>
          </p:cNvSpPr>
          <p:nvPr>
            <p:ph type="title"/>
          </p:nvPr>
        </p:nvSpPr>
        <p:spPr/>
        <p:txBody>
          <a:bodyPr/>
          <a:lstStyle/>
          <a:p>
            <a:r>
              <a:rPr lang="en-US" dirty="0"/>
              <a:t>The Timeline</a:t>
            </a:r>
          </a:p>
        </p:txBody>
      </p:sp>
      <p:sp>
        <p:nvSpPr>
          <p:cNvPr id="3" name="Content Placeholder 2">
            <a:extLst>
              <a:ext uri="{FF2B5EF4-FFF2-40B4-BE49-F238E27FC236}">
                <a16:creationId xmlns:a16="http://schemas.microsoft.com/office/drawing/2014/main" id="{C4C2AFF0-330A-45A9-B807-046CC0E4AC4F}"/>
              </a:ext>
            </a:extLst>
          </p:cNvPr>
          <p:cNvSpPr>
            <a:spLocks noGrp="1"/>
          </p:cNvSpPr>
          <p:nvPr>
            <p:ph idx="1"/>
          </p:nvPr>
        </p:nvSpPr>
        <p:spPr/>
        <p:txBody>
          <a:bodyPr>
            <a:normAutofit fontScale="92500" lnSpcReduction="10000"/>
          </a:bodyPr>
          <a:lstStyle/>
          <a:p>
            <a:r>
              <a:rPr lang="en-US" dirty="0"/>
              <a:t>Integrating the local authority’s </a:t>
            </a:r>
            <a:r>
              <a:rPr lang="en-US" b="1" dirty="0"/>
              <a:t>engagement with the family members </a:t>
            </a:r>
            <a:r>
              <a:rPr lang="en-US" dirty="0"/>
              <a:t>who agree and are identified as being suitable for care for the child in the immediate and short term with the </a:t>
            </a:r>
            <a:r>
              <a:rPr lang="en-US" b="1" dirty="0"/>
              <a:t>long-term care plan for the child</a:t>
            </a:r>
            <a:r>
              <a:rPr lang="en-US" dirty="0"/>
              <a:t> is extremely challenging and variable.</a:t>
            </a:r>
          </a:p>
          <a:p>
            <a:r>
              <a:rPr lang="en-US" b="1" dirty="0"/>
              <a:t>For some</a:t>
            </a:r>
            <a:r>
              <a:rPr lang="en-US" dirty="0"/>
              <a:t>, the prospective </a:t>
            </a:r>
            <a:r>
              <a:rPr lang="en-US" dirty="0" err="1"/>
              <a:t>carers</a:t>
            </a:r>
            <a:r>
              <a:rPr lang="en-US" dirty="0"/>
              <a:t> they may know the child well and have cared for the child through family arrangements and agreements.  </a:t>
            </a:r>
            <a:r>
              <a:rPr lang="en-US" b="1" dirty="0"/>
              <a:t>For others, </a:t>
            </a:r>
            <a:r>
              <a:rPr lang="en-US" dirty="0"/>
              <a:t>none of this may be </a:t>
            </a:r>
            <a:r>
              <a:rPr lang="en-GB" dirty="0"/>
              <a:t>directly </a:t>
            </a:r>
            <a:r>
              <a:rPr lang="en-US" dirty="0"/>
              <a:t>experienced based.</a:t>
            </a:r>
          </a:p>
          <a:p>
            <a:r>
              <a:rPr lang="en-US" dirty="0"/>
              <a:t>The key issue is that in every case, the</a:t>
            </a:r>
            <a:r>
              <a:rPr lang="en-GB" dirty="0"/>
              <a:t> special guardians </a:t>
            </a:r>
            <a:r>
              <a:rPr lang="en-US" dirty="0"/>
              <a:t>will need a specific evidence-based plan that takes into account the needs of the child and those of the carers. The plan will need to evolve on the basis of actual experience – what works well and what needs further exploration and resolution. </a:t>
            </a:r>
          </a:p>
        </p:txBody>
      </p:sp>
    </p:spTree>
    <p:extLst>
      <p:ext uri="{BB962C8B-B14F-4D97-AF65-F5344CB8AC3E}">
        <p14:creationId xmlns:p14="http://schemas.microsoft.com/office/powerpoint/2010/main" val="391989923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9D2C4-F6F9-4A1C-8EAB-790FF651476E}"/>
              </a:ext>
            </a:extLst>
          </p:cNvPr>
          <p:cNvSpPr>
            <a:spLocks noGrp="1"/>
          </p:cNvSpPr>
          <p:nvPr>
            <p:ph type="title"/>
          </p:nvPr>
        </p:nvSpPr>
        <p:spPr/>
        <p:txBody>
          <a:bodyPr/>
          <a:lstStyle/>
          <a:p>
            <a:r>
              <a:rPr lang="en-US" dirty="0"/>
              <a:t>Issues for the Court</a:t>
            </a:r>
          </a:p>
        </p:txBody>
      </p:sp>
      <p:sp>
        <p:nvSpPr>
          <p:cNvPr id="3" name="Content Placeholder 2">
            <a:extLst>
              <a:ext uri="{FF2B5EF4-FFF2-40B4-BE49-F238E27FC236}">
                <a16:creationId xmlns:a16="http://schemas.microsoft.com/office/drawing/2014/main" id="{0D5707A0-DB9E-40B2-BA76-9BA3FBED7286}"/>
              </a:ext>
            </a:extLst>
          </p:cNvPr>
          <p:cNvSpPr>
            <a:spLocks noGrp="1"/>
          </p:cNvSpPr>
          <p:nvPr>
            <p:ph idx="1"/>
          </p:nvPr>
        </p:nvSpPr>
        <p:spPr/>
        <p:txBody>
          <a:bodyPr>
            <a:normAutofit fontScale="92500"/>
          </a:bodyPr>
          <a:lstStyle/>
          <a:p>
            <a:r>
              <a:rPr lang="en-US" dirty="0"/>
              <a:t>The courts duties and responsibilities to resolve the matters set out in the application will be a combination of the evidence in relation to the:</a:t>
            </a:r>
          </a:p>
          <a:p>
            <a:pPr lvl="1"/>
            <a:r>
              <a:rPr lang="en-US" dirty="0"/>
              <a:t>The ‘welfare checklist’ and related matters,</a:t>
            </a:r>
          </a:p>
          <a:p>
            <a:pPr lvl="1"/>
            <a:r>
              <a:rPr lang="en-US" dirty="0"/>
              <a:t>The threshold for significant harm,</a:t>
            </a:r>
          </a:p>
          <a:p>
            <a:pPr lvl="1"/>
            <a:r>
              <a:rPr lang="en-US" dirty="0"/>
              <a:t>The local authority’s care a plan for the child.</a:t>
            </a:r>
          </a:p>
          <a:p>
            <a:r>
              <a:rPr lang="en-US" dirty="0"/>
              <a:t>Where Special Guardianship is the identified legal order for the  resolution of those proceedings, the court is faced with a major challenge.</a:t>
            </a:r>
          </a:p>
          <a:p>
            <a:r>
              <a:rPr lang="en-US" dirty="0"/>
              <a:t>Resolving not only the question of what the plan for the child </a:t>
            </a:r>
            <a:r>
              <a:rPr lang="en-US" b="1" dirty="0"/>
              <a:t>should be </a:t>
            </a:r>
            <a:r>
              <a:rPr lang="en-US" i="1" dirty="0"/>
              <a:t>(as is the case of adoption) </a:t>
            </a:r>
            <a:r>
              <a:rPr lang="en-US" dirty="0"/>
              <a:t>but whether the plan for the child is working based o </a:t>
            </a:r>
            <a:r>
              <a:rPr lang="en-US" b="1" dirty="0"/>
              <a:t>robust evidence, drawn from substantial experience</a:t>
            </a:r>
            <a:r>
              <a:rPr lang="en-US" dirty="0"/>
              <a:t>.</a:t>
            </a:r>
          </a:p>
          <a:p>
            <a:pPr lvl="1"/>
            <a:endParaRPr lang="en-US" dirty="0"/>
          </a:p>
          <a:p>
            <a:pPr lvl="1"/>
            <a:endParaRPr lang="en-US" dirty="0"/>
          </a:p>
        </p:txBody>
      </p:sp>
    </p:spTree>
    <p:extLst>
      <p:ext uri="{BB962C8B-B14F-4D97-AF65-F5344CB8AC3E}">
        <p14:creationId xmlns:p14="http://schemas.microsoft.com/office/powerpoint/2010/main" val="5385708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4995F-6655-48D0-9A03-2D6F6C2EFF88}"/>
              </a:ext>
            </a:extLst>
          </p:cNvPr>
          <p:cNvSpPr>
            <a:spLocks noGrp="1"/>
          </p:cNvSpPr>
          <p:nvPr>
            <p:ph type="title"/>
          </p:nvPr>
        </p:nvSpPr>
        <p:spPr/>
        <p:txBody>
          <a:bodyPr/>
          <a:lstStyle/>
          <a:p>
            <a:r>
              <a:rPr lang="en-US" dirty="0"/>
              <a:t>Best Practice Guidance</a:t>
            </a:r>
          </a:p>
        </p:txBody>
      </p:sp>
      <p:sp>
        <p:nvSpPr>
          <p:cNvPr id="3" name="Content Placeholder 2">
            <a:extLst>
              <a:ext uri="{FF2B5EF4-FFF2-40B4-BE49-F238E27FC236}">
                <a16:creationId xmlns:a16="http://schemas.microsoft.com/office/drawing/2014/main" id="{A07B7CDA-8455-41F9-934A-23AE69E2C19A}"/>
              </a:ext>
            </a:extLst>
          </p:cNvPr>
          <p:cNvSpPr>
            <a:spLocks noGrp="1"/>
          </p:cNvSpPr>
          <p:nvPr>
            <p:ph idx="1"/>
          </p:nvPr>
        </p:nvSpPr>
        <p:spPr/>
        <p:txBody>
          <a:bodyPr>
            <a:normAutofit/>
          </a:bodyPr>
          <a:lstStyle/>
          <a:p>
            <a:r>
              <a:rPr lang="en-US" dirty="0" err="1"/>
              <a:t>Recognises</a:t>
            </a:r>
            <a:r>
              <a:rPr lang="en-US" dirty="0"/>
              <a:t> the serious challenge and responsibilities faced by the court, the local authority, the carers and the child – amplified by the legal responsibility to complete proceedings within 26 weeks</a:t>
            </a:r>
            <a:r>
              <a:rPr lang="en-GB" dirty="0"/>
              <a:t> – unless a lawful extension is granted</a:t>
            </a:r>
            <a:endParaRPr lang="en-US" dirty="0"/>
          </a:p>
          <a:p>
            <a:r>
              <a:rPr lang="en-US" dirty="0"/>
              <a:t>Identifies the fundamental importance of </a:t>
            </a:r>
            <a:r>
              <a:rPr lang="en-US" b="1" i="1" dirty="0"/>
              <a:t>evidence, experience and the child’s development over time </a:t>
            </a:r>
            <a:r>
              <a:rPr lang="en-US" dirty="0"/>
              <a:t>as the child settles into placement with the prospective special guardians.</a:t>
            </a:r>
          </a:p>
          <a:p>
            <a:r>
              <a:rPr lang="en-GB" dirty="0"/>
              <a:t>Does this Return us</a:t>
            </a:r>
            <a:r>
              <a:rPr lang="en-US" dirty="0"/>
              <a:t> to the legal </a:t>
            </a:r>
            <a:r>
              <a:rPr lang="en-GB" dirty="0"/>
              <a:t>requirement</a:t>
            </a:r>
            <a:r>
              <a:rPr lang="en-US" dirty="0"/>
              <a:t> in the Act </a:t>
            </a:r>
            <a:r>
              <a:rPr lang="en-GB" dirty="0"/>
              <a:t>which describes the Order as</a:t>
            </a:r>
            <a:r>
              <a:rPr lang="en-US" dirty="0"/>
              <a:t> a private law application requiring one year of caring for the child before </a:t>
            </a:r>
            <a:r>
              <a:rPr lang="en-GB" dirty="0"/>
              <a:t>an </a:t>
            </a:r>
            <a:r>
              <a:rPr lang="en-US" dirty="0"/>
              <a:t>application can be made</a:t>
            </a:r>
            <a:r>
              <a:rPr lang="en-GB" dirty="0"/>
              <a:t>?</a:t>
            </a:r>
            <a:endParaRPr lang="en-US" dirty="0"/>
          </a:p>
          <a:p>
            <a:pPr marL="0" indent="0">
              <a:buNone/>
            </a:pPr>
            <a:endParaRPr lang="en-US" dirty="0"/>
          </a:p>
          <a:p>
            <a:endParaRPr lang="en-US" dirty="0"/>
          </a:p>
        </p:txBody>
      </p:sp>
    </p:spTree>
    <p:extLst>
      <p:ext uri="{BB962C8B-B14F-4D97-AF65-F5344CB8AC3E}">
        <p14:creationId xmlns:p14="http://schemas.microsoft.com/office/powerpoint/2010/main" val="178930316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F57BF-C84E-4165-A82E-11B4473F9267}"/>
              </a:ext>
            </a:extLst>
          </p:cNvPr>
          <p:cNvSpPr>
            <a:spLocks noGrp="1"/>
          </p:cNvSpPr>
          <p:nvPr>
            <p:ph type="title"/>
          </p:nvPr>
        </p:nvSpPr>
        <p:spPr/>
        <p:txBody>
          <a:bodyPr/>
          <a:lstStyle/>
          <a:p>
            <a:r>
              <a:rPr lang="en-US" dirty="0"/>
              <a:t>Best Practice Guidance </a:t>
            </a:r>
          </a:p>
        </p:txBody>
      </p:sp>
      <p:sp>
        <p:nvSpPr>
          <p:cNvPr id="3" name="Content Placeholder 2">
            <a:extLst>
              <a:ext uri="{FF2B5EF4-FFF2-40B4-BE49-F238E27FC236}">
                <a16:creationId xmlns:a16="http://schemas.microsoft.com/office/drawing/2014/main" id="{C4807E11-9CEA-4660-B97D-128ED07EB5AE}"/>
              </a:ext>
            </a:extLst>
          </p:cNvPr>
          <p:cNvSpPr>
            <a:spLocks noGrp="1"/>
          </p:cNvSpPr>
          <p:nvPr>
            <p:ph idx="1"/>
          </p:nvPr>
        </p:nvSpPr>
        <p:spPr/>
        <p:txBody>
          <a:bodyPr/>
          <a:lstStyle/>
          <a:p>
            <a:r>
              <a:rPr lang="en-US" dirty="0" err="1"/>
              <a:t>Recognises</a:t>
            </a:r>
            <a:r>
              <a:rPr lang="en-US" dirty="0"/>
              <a:t> that the plan for the child and the making of the order needs to addressed on an individual case by case basis.</a:t>
            </a:r>
          </a:p>
          <a:p>
            <a:r>
              <a:rPr lang="en-US" dirty="0"/>
              <a:t>In some cases, the evidence may be sufficient to make an order where the child has been in placement for 3 months.  In other cases, the child may need to be in placement for 12 months.</a:t>
            </a:r>
          </a:p>
          <a:p>
            <a:r>
              <a:rPr lang="en-US" dirty="0"/>
              <a:t>Whatever timescale is appropriate, the welfare, needs and development of the child by the prospective special guardians must be the primary focus as set out in law.</a:t>
            </a:r>
          </a:p>
          <a:p>
            <a:r>
              <a:rPr lang="en-US" b="1" dirty="0"/>
              <a:t>Nothing else will do!</a:t>
            </a:r>
          </a:p>
        </p:txBody>
      </p:sp>
    </p:spTree>
    <p:extLst>
      <p:ext uri="{BB962C8B-B14F-4D97-AF65-F5344CB8AC3E}">
        <p14:creationId xmlns:p14="http://schemas.microsoft.com/office/powerpoint/2010/main" val="1291515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D9EAD3"/>
        </a:solidFill>
        <a:effectLst/>
      </p:bgPr>
    </p:bg>
    <p:spTree>
      <p:nvGrpSpPr>
        <p:cNvPr id="1" name=""/>
        <p:cNvGrpSpPr/>
        <p:nvPr/>
      </p:nvGrpSpPr>
      <p:grpSpPr>
        <a:xfrm>
          <a:off x="0" y="0"/>
          <a:ext cx="0" cy="0"/>
          <a:chOff x="0" y="0"/>
          <a:chExt cx="0" cy="0"/>
        </a:xfrm>
      </p:grpSpPr>
      <p:sp>
        <p:nvSpPr>
          <p:cNvPr id="354" name="Google Shape;272;gcc97d97200_0_457"/>
          <p:cNvSpPr/>
          <p:nvPr/>
        </p:nvSpPr>
        <p:spPr>
          <a:xfrm>
            <a:off x="0" y="-1"/>
            <a:ext cx="12192000" cy="6092402"/>
          </a:xfrm>
          <a:prstGeom prst="rect">
            <a:avLst/>
          </a:prstGeom>
          <a:solidFill>
            <a:srgbClr val="FFFFFF"/>
          </a:solidFill>
          <a:ln w="12700">
            <a:miter lim="400000"/>
          </a:ln>
        </p:spPr>
        <p:txBody>
          <a:bodyPr lIns="0" tIns="0" rIns="0" bIns="0" anchor="ctr"/>
          <a:lstStyle/>
          <a:p>
            <a:pPr>
              <a:defRPr sz="1900"/>
            </a:pPr>
            <a:endParaRPr/>
          </a:p>
        </p:txBody>
      </p:sp>
      <p:sp>
        <p:nvSpPr>
          <p:cNvPr id="355" name="Google Shape;273;gcc97d97200_0_457"/>
          <p:cNvSpPr txBox="1"/>
          <p:nvPr/>
        </p:nvSpPr>
        <p:spPr>
          <a:xfrm>
            <a:off x="7877999" y="6092333"/>
            <a:ext cx="4314001" cy="662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2400">
                <a:latin typeface="Avenir Roman"/>
                <a:ea typeface="Avenir Roman"/>
                <a:cs typeface="Avenir Roman"/>
                <a:sym typeface="Avenir Roman"/>
              </a:defRPr>
            </a:lvl1pPr>
          </a:lstStyle>
          <a:p>
            <a:r>
              <a:t>Public Law Working Group</a:t>
            </a:r>
          </a:p>
        </p:txBody>
      </p:sp>
      <p:sp>
        <p:nvSpPr>
          <p:cNvPr id="356" name="Google Shape;274;gcc97d97200_0_457"/>
          <p:cNvSpPr txBox="1"/>
          <p:nvPr/>
        </p:nvSpPr>
        <p:spPr>
          <a:xfrm>
            <a:off x="196050" y="180349"/>
            <a:ext cx="10025700" cy="866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lnSpc>
                <a:spcPct val="90000"/>
              </a:lnSpc>
              <a:defRPr sz="3600">
                <a:latin typeface="Avenir Roman"/>
                <a:ea typeface="Avenir Roman"/>
                <a:cs typeface="Avenir Roman"/>
                <a:sym typeface="Avenir Roman"/>
              </a:defRPr>
            </a:lvl1pPr>
          </a:lstStyle>
          <a:p>
            <a:r>
              <a:t>Pre-proceedings and the PLO (2)</a:t>
            </a:r>
          </a:p>
        </p:txBody>
      </p:sp>
      <p:sp>
        <p:nvSpPr>
          <p:cNvPr id="357" name="Google Shape;276;gcc97d97200_0_457"/>
          <p:cNvSpPr/>
          <p:nvPr/>
        </p:nvSpPr>
        <p:spPr>
          <a:xfrm>
            <a:off x="0" y="925250"/>
            <a:ext cx="8588700" cy="129901"/>
          </a:xfrm>
          <a:prstGeom prst="rect">
            <a:avLst/>
          </a:prstGeom>
          <a:solidFill>
            <a:srgbClr val="D9EAD3"/>
          </a:solidFill>
          <a:ln w="12700">
            <a:miter lim="400000"/>
          </a:ln>
        </p:spPr>
        <p:txBody>
          <a:bodyPr lIns="0" tIns="0" rIns="0" bIns="0" anchor="ctr"/>
          <a:lstStyle/>
          <a:p>
            <a:endParaRPr/>
          </a:p>
        </p:txBody>
      </p:sp>
      <p:sp>
        <p:nvSpPr>
          <p:cNvPr id="358" name="Google Shape;277;gcc97d97200_0_457"/>
          <p:cNvSpPr txBox="1">
            <a:spLocks noGrp="1"/>
          </p:cNvSpPr>
          <p:nvPr>
            <p:ph type="body" idx="1"/>
          </p:nvPr>
        </p:nvSpPr>
        <p:spPr>
          <a:xfrm>
            <a:off x="196050" y="1205100"/>
            <a:ext cx="11658601" cy="5652900"/>
          </a:xfrm>
          <a:prstGeom prst="rect">
            <a:avLst/>
          </a:prstGeom>
        </p:spPr>
        <p:txBody>
          <a:bodyPr lIns="45699" tIns="45699" rIns="45699" bIns="45699"/>
          <a:lstStyle/>
          <a:p>
            <a:pPr marL="609600" indent="-429379" algn="l">
              <a:buClr>
                <a:srgbClr val="000000"/>
              </a:buClr>
              <a:buSzPct val="100000"/>
              <a:buFont typeface="Avenir Roman"/>
              <a:buChar char="●"/>
              <a:defRPr sz="1900">
                <a:solidFill>
                  <a:srgbClr val="000000"/>
                </a:solidFill>
                <a:latin typeface="Avenir Roman"/>
                <a:ea typeface="Avenir Roman"/>
                <a:cs typeface="Avenir Roman"/>
                <a:sym typeface="Avenir Roman"/>
              </a:defRPr>
            </a:pPr>
            <a:r>
              <a:t>Clear communication with the family about identified concerns and the expectation of all of those who are involved in the process, including clear timescales to prevent drift is vital.</a:t>
            </a:r>
            <a:endParaRPr sz="2900"/>
          </a:p>
          <a:p>
            <a:pPr marL="609600" indent="-429379" algn="l">
              <a:spcBef>
                <a:spcPts val="1000"/>
              </a:spcBef>
              <a:buClr>
                <a:srgbClr val="000000"/>
              </a:buClr>
              <a:buSzPct val="100000"/>
              <a:buFont typeface="Avenir Roman"/>
              <a:buChar char="●"/>
              <a:defRPr sz="1900">
                <a:solidFill>
                  <a:srgbClr val="000000"/>
                </a:solidFill>
                <a:latin typeface="Avenir Roman"/>
                <a:ea typeface="Avenir Roman"/>
                <a:cs typeface="Avenir Roman"/>
                <a:sym typeface="Avenir Roman"/>
              </a:defRPr>
            </a:pPr>
            <a:r>
              <a:t>It is crucial that the parents clearly understand this process, what is expected of them, how the LA will work with their family and agree plans. It is important to consider any support parents might need to understand the nature of the LAs concerns e.g. advocacy or interpretation services. Older children will also need support to understand this process.</a:t>
            </a:r>
            <a:endParaRPr sz="2900"/>
          </a:p>
          <a:p>
            <a:pPr marL="609600" indent="-429379" algn="l">
              <a:spcBef>
                <a:spcPts val="1000"/>
              </a:spcBef>
              <a:buClr>
                <a:srgbClr val="000000"/>
              </a:buClr>
              <a:buSzPct val="100000"/>
              <a:buFont typeface="Avenir Roman"/>
              <a:buChar char="●"/>
              <a:defRPr sz="1900">
                <a:solidFill>
                  <a:srgbClr val="000000"/>
                </a:solidFill>
                <a:latin typeface="Avenir Roman"/>
                <a:ea typeface="Avenir Roman"/>
                <a:cs typeface="Avenir Roman"/>
                <a:sym typeface="Avenir Roman"/>
              </a:defRPr>
            </a:pPr>
            <a:r>
              <a:t>The pre-proceedings phase should be no longer than 16 weeks but this is dependent on myriad factors, from the child’s needs to the number of professionals involved. </a:t>
            </a:r>
            <a:endParaRPr sz="2900"/>
          </a:p>
          <a:p>
            <a:pPr marL="609600" indent="-429379" algn="l">
              <a:spcBef>
                <a:spcPts val="1000"/>
              </a:spcBef>
              <a:buClr>
                <a:srgbClr val="000000"/>
              </a:buClr>
              <a:buSzPct val="100000"/>
              <a:buFont typeface="Avenir Roman"/>
              <a:buChar char="●"/>
              <a:defRPr sz="1900">
                <a:solidFill>
                  <a:srgbClr val="000000"/>
                </a:solidFill>
                <a:latin typeface="Avenir Roman"/>
                <a:ea typeface="Avenir Roman"/>
                <a:cs typeface="Avenir Roman"/>
                <a:sym typeface="Avenir Roman"/>
              </a:defRPr>
            </a:pPr>
            <a:r>
              <a:t>It is important social workers keep a clear, accurate record of the agreed plan and the status of assessments in progress and/or outcomes to inform future decision-making processes. A template developed and used successfully in one DFJ area is included in the guidance. </a:t>
            </a:r>
            <a:endParaRPr sz="2300"/>
          </a:p>
          <a:p>
            <a:pPr marL="609600" indent="-429379" algn="l">
              <a:spcBef>
                <a:spcPts val="1000"/>
              </a:spcBef>
              <a:buClr>
                <a:srgbClr val="000000"/>
              </a:buClr>
              <a:buSzPct val="100000"/>
              <a:buFont typeface="Avenir Roman"/>
              <a:buChar char="●"/>
              <a:defRPr sz="1900">
                <a:solidFill>
                  <a:srgbClr val="000000"/>
                </a:solidFill>
                <a:latin typeface="Avenir Roman"/>
                <a:ea typeface="Avenir Roman"/>
                <a:cs typeface="Avenir Roman"/>
                <a:sym typeface="Avenir Roman"/>
              </a:defRPr>
            </a:pPr>
            <a:r>
              <a:t>Outcomes should be clearly recorded at the end of the PLO process - escalation to court, an extension to continue working with the family or ‘stepping out’ of the process if sufficient progress has been evidenced. The deciding factor must </a:t>
            </a:r>
            <a:r>
              <a:rPr u="sng"/>
              <a:t>always</a:t>
            </a:r>
            <a:r>
              <a:t> be the immediacy of harm.</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D9EAD3"/>
        </a:solidFill>
        <a:effectLst/>
      </p:bgPr>
    </p:bg>
    <p:spTree>
      <p:nvGrpSpPr>
        <p:cNvPr id="1" name=""/>
        <p:cNvGrpSpPr/>
        <p:nvPr/>
      </p:nvGrpSpPr>
      <p:grpSpPr>
        <a:xfrm>
          <a:off x="0" y="0"/>
          <a:ext cx="0" cy="0"/>
          <a:chOff x="0" y="0"/>
          <a:chExt cx="0" cy="0"/>
        </a:xfrm>
      </p:grpSpPr>
      <p:sp>
        <p:nvSpPr>
          <p:cNvPr id="360" name="Google Shape;282;gcc97d97200_0_466"/>
          <p:cNvSpPr/>
          <p:nvPr/>
        </p:nvSpPr>
        <p:spPr>
          <a:xfrm>
            <a:off x="0" y="-1"/>
            <a:ext cx="12192000" cy="6092402"/>
          </a:xfrm>
          <a:prstGeom prst="rect">
            <a:avLst/>
          </a:prstGeom>
          <a:solidFill>
            <a:srgbClr val="FFFFFF"/>
          </a:solidFill>
          <a:ln w="12700">
            <a:miter lim="400000"/>
          </a:ln>
        </p:spPr>
        <p:txBody>
          <a:bodyPr lIns="0" tIns="0" rIns="0" bIns="0" anchor="ctr"/>
          <a:lstStyle/>
          <a:p>
            <a:pPr>
              <a:defRPr sz="1900"/>
            </a:pPr>
            <a:endParaRPr/>
          </a:p>
        </p:txBody>
      </p:sp>
      <p:sp>
        <p:nvSpPr>
          <p:cNvPr id="361" name="Google Shape;283;gcc97d97200_0_466"/>
          <p:cNvSpPr txBox="1"/>
          <p:nvPr/>
        </p:nvSpPr>
        <p:spPr>
          <a:xfrm>
            <a:off x="7877999" y="6092333"/>
            <a:ext cx="4314001" cy="662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defRPr sz="2400">
                <a:latin typeface="Avenir Roman"/>
                <a:ea typeface="Avenir Roman"/>
                <a:cs typeface="Avenir Roman"/>
                <a:sym typeface="Avenir Roman"/>
              </a:defRPr>
            </a:lvl1pPr>
          </a:lstStyle>
          <a:p>
            <a:r>
              <a:t>Public Law Working Group</a:t>
            </a:r>
          </a:p>
        </p:txBody>
      </p:sp>
      <p:sp>
        <p:nvSpPr>
          <p:cNvPr id="362" name="Google Shape;284;gcc97d97200_0_466"/>
          <p:cNvSpPr txBox="1"/>
          <p:nvPr/>
        </p:nvSpPr>
        <p:spPr>
          <a:xfrm>
            <a:off x="196050" y="180349"/>
            <a:ext cx="10025700" cy="866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21899" tIns="121899" rIns="121899" bIns="121899">
            <a:spAutoFit/>
          </a:bodyPr>
          <a:lstStyle>
            <a:lvl1pPr>
              <a:lnSpc>
                <a:spcPct val="90000"/>
              </a:lnSpc>
              <a:defRPr sz="3600">
                <a:latin typeface="Avenir Roman"/>
                <a:ea typeface="Avenir Roman"/>
                <a:cs typeface="Avenir Roman"/>
                <a:sym typeface="Avenir Roman"/>
              </a:defRPr>
            </a:lvl1pPr>
          </a:lstStyle>
          <a:p>
            <a:r>
              <a:t>Pre-proceedings and the PLO with newborns </a:t>
            </a:r>
          </a:p>
        </p:txBody>
      </p:sp>
      <p:sp>
        <p:nvSpPr>
          <p:cNvPr id="363" name="Google Shape;286;gcc97d97200_0_466"/>
          <p:cNvSpPr/>
          <p:nvPr/>
        </p:nvSpPr>
        <p:spPr>
          <a:xfrm>
            <a:off x="0" y="925250"/>
            <a:ext cx="9339900" cy="129901"/>
          </a:xfrm>
          <a:prstGeom prst="rect">
            <a:avLst/>
          </a:prstGeom>
          <a:solidFill>
            <a:srgbClr val="D9EAD3"/>
          </a:solidFill>
          <a:ln w="12700">
            <a:miter lim="400000"/>
          </a:ln>
        </p:spPr>
        <p:txBody>
          <a:bodyPr lIns="0" tIns="0" rIns="0" bIns="0" anchor="ctr"/>
          <a:lstStyle/>
          <a:p>
            <a:endParaRPr/>
          </a:p>
        </p:txBody>
      </p:sp>
      <p:sp>
        <p:nvSpPr>
          <p:cNvPr id="364" name="Google Shape;287;gcc97d97200_0_466"/>
          <p:cNvSpPr txBox="1">
            <a:spLocks noGrp="1"/>
          </p:cNvSpPr>
          <p:nvPr>
            <p:ph type="body" idx="1"/>
          </p:nvPr>
        </p:nvSpPr>
        <p:spPr>
          <a:xfrm>
            <a:off x="196050" y="1205100"/>
            <a:ext cx="11658601" cy="5652900"/>
          </a:xfrm>
          <a:prstGeom prst="rect">
            <a:avLst/>
          </a:prstGeom>
        </p:spPr>
        <p:txBody>
          <a:bodyPr lIns="45699" tIns="45699" rIns="45699" bIns="45699"/>
          <a:lstStyle/>
          <a:p>
            <a:pPr marL="609600" indent="-457200" algn="l">
              <a:lnSpc>
                <a:spcPct val="81000"/>
              </a:lnSpc>
              <a:buClr>
                <a:srgbClr val="000000"/>
              </a:buClr>
              <a:buSzPts val="2400"/>
              <a:buFont typeface="Avenir Roman"/>
              <a:buChar char="●"/>
              <a:defRPr sz="2400">
                <a:solidFill>
                  <a:srgbClr val="000000"/>
                </a:solidFill>
                <a:latin typeface="Avenir Roman"/>
                <a:ea typeface="Avenir Roman"/>
                <a:cs typeface="Avenir Roman"/>
                <a:sym typeface="Avenir Roman"/>
              </a:defRPr>
            </a:pPr>
            <a:r>
              <a:t>Pre-proceedings can be initiated for an unborn child and should be held as early as possible, with timescales monitored closely.</a:t>
            </a:r>
            <a:endParaRPr sz="2800"/>
          </a:p>
          <a:p>
            <a:pPr marL="609600" indent="-457200" algn="l">
              <a:lnSpc>
                <a:spcPct val="81000"/>
              </a:lnSpc>
              <a:spcBef>
                <a:spcPts val="1000"/>
              </a:spcBef>
              <a:buClr>
                <a:srgbClr val="000000"/>
              </a:buClr>
              <a:buSzPts val="2400"/>
              <a:buFont typeface="Avenir Roman"/>
              <a:buChar char="●"/>
              <a:defRPr sz="2400">
                <a:solidFill>
                  <a:srgbClr val="000000"/>
                </a:solidFill>
                <a:latin typeface="Avenir Roman"/>
                <a:ea typeface="Avenir Roman"/>
                <a:cs typeface="Avenir Roman"/>
                <a:sym typeface="Avenir Roman"/>
              </a:defRPr>
            </a:pPr>
            <a:r>
              <a:t>If there is already involvement with the expectant parents, this work must begin as early as possible; the identification of needs, and the provision of support, must happen as soon as possible. </a:t>
            </a:r>
            <a:endParaRPr sz="2800"/>
          </a:p>
          <a:p>
            <a:pPr marL="609600" indent="-457200" algn="l">
              <a:lnSpc>
                <a:spcPct val="81000"/>
              </a:lnSpc>
              <a:spcBef>
                <a:spcPts val="1000"/>
              </a:spcBef>
              <a:buClr>
                <a:srgbClr val="000000"/>
              </a:buClr>
              <a:buSzPts val="2400"/>
              <a:buFont typeface="Avenir Roman"/>
              <a:buChar char="●"/>
              <a:defRPr sz="2400">
                <a:solidFill>
                  <a:srgbClr val="000000"/>
                </a:solidFill>
                <a:latin typeface="Avenir Roman"/>
                <a:ea typeface="Avenir Roman"/>
                <a:cs typeface="Avenir Roman"/>
                <a:sym typeface="Avenir Roman"/>
              </a:defRPr>
            </a:pPr>
            <a:r>
              <a:t>Some assessments or interventions may not be able to start or finish before birth and specialist medical advice may be required about some of the timings.</a:t>
            </a:r>
            <a:endParaRPr sz="2800"/>
          </a:p>
          <a:p>
            <a:pPr marL="609600" indent="-457200" algn="l">
              <a:lnSpc>
                <a:spcPct val="81000"/>
              </a:lnSpc>
              <a:spcBef>
                <a:spcPts val="1000"/>
              </a:spcBef>
              <a:buClr>
                <a:srgbClr val="000000"/>
              </a:buClr>
              <a:buSzPts val="2400"/>
              <a:buFont typeface="Avenir Roman"/>
              <a:buChar char="●"/>
              <a:defRPr sz="2400">
                <a:solidFill>
                  <a:srgbClr val="000000"/>
                </a:solidFill>
                <a:latin typeface="Avenir Roman"/>
                <a:ea typeface="Avenir Roman"/>
                <a:cs typeface="Avenir Roman"/>
                <a:sym typeface="Avenir Roman"/>
              </a:defRPr>
            </a:pPr>
            <a:r>
              <a:t>However, the agreement may be completed and agreed prior to the birth.</a:t>
            </a:r>
            <a:endParaRPr sz="2800"/>
          </a:p>
          <a:p>
            <a:pPr marL="609600" indent="-457200" algn="l">
              <a:lnSpc>
                <a:spcPct val="81000"/>
              </a:lnSpc>
              <a:spcBef>
                <a:spcPts val="1000"/>
              </a:spcBef>
              <a:buClr>
                <a:srgbClr val="000000"/>
              </a:buClr>
              <a:buSzPts val="2400"/>
              <a:buFont typeface="Avenir Roman"/>
              <a:buChar char="●"/>
              <a:defRPr sz="2400">
                <a:solidFill>
                  <a:srgbClr val="000000"/>
                </a:solidFill>
                <a:latin typeface="Avenir Roman"/>
                <a:ea typeface="Avenir Roman"/>
                <a:cs typeface="Avenir Roman"/>
                <a:sym typeface="Avenir Roman"/>
              </a:defRPr>
            </a:pPr>
            <a:r>
              <a:t>If a decision to issue proceedings on birth is made then draft documents should be ready to send to lawyers prior to birth and parents should be provided with copies at the earliest opportunity.</a:t>
            </a:r>
            <a:endParaRPr sz="2800"/>
          </a:p>
          <a:p>
            <a:pPr marL="609600" indent="-457200" algn="l">
              <a:lnSpc>
                <a:spcPct val="81000"/>
              </a:lnSpc>
              <a:spcBef>
                <a:spcPts val="1000"/>
              </a:spcBef>
              <a:buClr>
                <a:srgbClr val="000000"/>
              </a:buClr>
              <a:buSzPts val="2400"/>
              <a:buFont typeface="Avenir Roman"/>
              <a:buChar char="●"/>
              <a:defRPr sz="2400">
                <a:solidFill>
                  <a:srgbClr val="000000"/>
                </a:solidFill>
                <a:latin typeface="Avenir Roman"/>
                <a:ea typeface="Avenir Roman"/>
                <a:cs typeface="Avenir Roman"/>
                <a:sym typeface="Avenir Roman"/>
              </a:defRPr>
            </a:pPr>
            <a:r>
              <a:t>Placement options should be considered early on and discussed with parents e.g. parent-and-baby foster placements, so that early permanence is achieved for babies, as appropriate.</a:t>
            </a:r>
          </a:p>
        </p:txBody>
      </p:sp>
    </p:spTree>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Helvetica"/>
        <a:ea typeface="Helvetica"/>
        <a:cs typeface="Helvetica"/>
      </a:majorFont>
      <a:minorFont>
        <a:latin typeface="Arial"/>
        <a:ea typeface="Arial"/>
        <a:cs typeface="Arial"/>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0" tIns="0" rIns="0" bIns="0"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0" tIns="0" rIns="0" bIns="0"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Helvetica"/>
        <a:ea typeface="Helvetica"/>
        <a:cs typeface="Helvetica"/>
      </a:majorFont>
      <a:minorFont>
        <a:latin typeface="Arial"/>
        <a:ea typeface="Arial"/>
        <a:cs typeface="Arial"/>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0" tIns="0" rIns="0" bIns="0"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0" tIns="0" rIns="0" bIns="0"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7099</Words>
  <Application>Microsoft Office PowerPoint</Application>
  <PresentationFormat>Widescreen</PresentationFormat>
  <Paragraphs>502</Paragraphs>
  <Slides>73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73</vt:i4>
      </vt:variant>
    </vt:vector>
  </HeadingPairs>
  <TitlesOfParts>
    <vt:vector size="78" baseType="lpstr">
      <vt:lpstr>Arial</vt:lpstr>
      <vt:lpstr>Avenir</vt:lpstr>
      <vt:lpstr>Avenir Roman</vt:lpstr>
      <vt:lpstr>Calibri</vt:lpstr>
      <vt:lpstr>Office Theme</vt:lpstr>
      <vt:lpstr>PowerPoint Presentation</vt:lpstr>
      <vt:lpstr>PowerPoint Presentation</vt:lpstr>
      <vt:lpstr>PowerPoint Presentation</vt:lpstr>
      <vt:lpstr>Work with children and families: the underpinning principles in the guidance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Part III concerns support for children and their families. It places two classes of duty on local authorities: mandatory and discretionary.</vt:lpstr>
      <vt:lpstr>PowerPoint Presentation</vt:lpstr>
      <vt:lpstr>The relevant provisions are set out in Part 6, section 76 that, in summary, provide:</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Special Guardianship Best Practice Guidance</vt:lpstr>
      <vt:lpstr>The Evolution of Special Guardainship</vt:lpstr>
      <vt:lpstr>The Evolution of Special Guardianship</vt:lpstr>
      <vt:lpstr>PowerPoint Presentation</vt:lpstr>
      <vt:lpstr>Review of Special Guardianship</vt:lpstr>
      <vt:lpstr>Re P-S (Children) 18.6.2018</vt:lpstr>
      <vt:lpstr>Authoritative Guidance</vt:lpstr>
      <vt:lpstr>Best Practice Guidance - Basics</vt:lpstr>
      <vt:lpstr>Stage 1</vt:lpstr>
      <vt:lpstr>The plan to place the child </vt:lpstr>
      <vt:lpstr>Access to resources</vt:lpstr>
      <vt:lpstr>The Timeline</vt:lpstr>
      <vt:lpstr>Issues for the Court</vt:lpstr>
      <vt:lpstr>Best Practice Guidance</vt:lpstr>
      <vt:lpstr>Best Practice Guidance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Ashley London</cp:lastModifiedBy>
  <cp:revision>1</cp:revision>
  <dcterms:modified xsi:type="dcterms:W3CDTF">2021-09-22T06:55:06Z</dcterms:modified>
</cp:coreProperties>
</file>